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3">
            <a:satOff val="18648"/>
            <a:lumOff val="5971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defRPr sz="8448">
                <a:solidFill>
                  <a:srgbClr val="FFFFFF"/>
                </a:solidFill>
                <a:latin typeface="CCMascaraQueen"/>
                <a:ea typeface="CCMascaraQueen"/>
                <a:cs typeface="CCMascaraQueen"/>
                <a:sym typeface="CCMascaraQueen"/>
              </a:defRPr>
            </a:lvl1pPr>
          </a:lstStyle>
          <a:p>
            <a:pPr/>
            <a:r>
              <a:t>La Comida de San Cristobal de las Casas, Mexico</a:t>
            </a:r>
          </a:p>
        </p:txBody>
      </p:sp>
      <p:sp>
        <p:nvSpPr>
          <p:cNvPr id="120" name="Shape 120"/>
          <p:cNvSpPr/>
          <p:nvPr>
            <p:ph type="subTitle" sz="quarter" idx="1"/>
          </p:nvPr>
        </p:nvSpPr>
        <p:spPr>
          <a:xfrm>
            <a:off x="1498600" y="6781800"/>
            <a:ext cx="10464800" cy="1130300"/>
          </a:xfrm>
          <a:prstGeom prst="rect">
            <a:avLst/>
          </a:prstGeom>
        </p:spPr>
        <p:txBody>
          <a:bodyPr/>
          <a:lstStyle>
            <a:lvl1pPr>
              <a:defRPr i="1" sz="6000"/>
            </a:lvl1pPr>
          </a:lstStyle>
          <a:p>
            <a:pPr/>
            <a:r>
              <a:t>julio 2015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Shape 160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1" name="IMG_20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hape 162"/>
          <p:cNvSpPr/>
          <p:nvPr/>
        </p:nvSpPr>
        <p:spPr>
          <a:xfrm>
            <a:off x="-3760" y="7499349"/>
            <a:ext cx="9316620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b="1" sz="7200">
                <a:latin typeface="Helvetica"/>
                <a:ea typeface="Helvetica"/>
                <a:cs typeface="Helvetica"/>
                <a:sym typeface="Helvetica"/>
              </a:rPr>
              <a:t>Una tiendita de chile</a:t>
            </a:r>
            <a:r>
              <a:rPr b="1" sz="5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.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5" name="Shape 165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6" name="IMG_22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/>
          <p:nvPr/>
        </p:nvSpPr>
        <p:spPr>
          <a:xfrm>
            <a:off x="528709" y="6781799"/>
            <a:ext cx="12810982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b="1" sz="3900">
                <a:latin typeface="Helvetica"/>
                <a:ea typeface="Helvetica"/>
                <a:cs typeface="Helvetica"/>
                <a:sym typeface="Helvetica"/>
              </a:rPr>
              <a:t>La cocinera esta preparando unas flores de calabaza</a:t>
            </a:r>
            <a:r>
              <a:t>.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0" name="IMG_20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3" name="IMG_20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89" y="-3337951"/>
            <a:ext cx="13062695" cy="174169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6" name="Shape 176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7" name="IMG_04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460" y="-1634481"/>
            <a:ext cx="13238560" cy="132385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0" name="Shape 180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1" name="IMG_208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Shape 182"/>
          <p:cNvSpPr/>
          <p:nvPr/>
        </p:nvSpPr>
        <p:spPr>
          <a:xfrm>
            <a:off x="791976" y="5886449"/>
            <a:ext cx="11420848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Una señora nos prepara unas quesadillas con unas tortillas de maíz, unos frijoes, queso, y salsa.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5" name="Shape 185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6" name="IMG_03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Shape 187"/>
          <p:cNvSpPr/>
          <p:nvPr/>
        </p:nvSpPr>
        <p:spPr>
          <a:xfrm>
            <a:off x="216334" y="6940550"/>
            <a:ext cx="12178432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Unas quesadillas de tortillas de maíz, queso, y flor de calabaza. </a:t>
            </a:r>
          </a:p>
        </p:txBody>
      </p:sp>
      <p:sp>
        <p:nvSpPr>
          <p:cNvPr id="188" name="Shape 188"/>
          <p:cNvSpPr/>
          <p:nvPr/>
        </p:nvSpPr>
        <p:spPr>
          <a:xfrm>
            <a:off x="812228" y="2514596"/>
            <a:ext cx="3061844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b="1">
                <a:latin typeface="Helvetica"/>
                <a:ea typeface="Helvetica"/>
                <a:cs typeface="Helvetica"/>
                <a:sym typeface="Helvetica"/>
              </a:rPr>
              <a:t>unos verdes.</a:t>
            </a:r>
            <a:r>
              <a:t> </a:t>
            </a:r>
          </a:p>
        </p:txBody>
      </p:sp>
      <p:sp>
        <p:nvSpPr>
          <p:cNvPr id="189" name="Shape 189"/>
          <p:cNvSpPr/>
          <p:nvPr/>
        </p:nvSpPr>
        <p:spPr>
          <a:xfrm>
            <a:off x="5015954" y="1682749"/>
            <a:ext cx="2045792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unas</a:t>
            </a:r>
          </a:p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verduras</a:t>
            </a:r>
          </a:p>
        </p:txBody>
      </p:sp>
      <p:sp>
        <p:nvSpPr>
          <p:cNvPr id="190" name="Shape 190"/>
          <p:cNvSpPr/>
          <p:nvPr/>
        </p:nvSpPr>
        <p:spPr>
          <a:xfrm>
            <a:off x="8496101" y="2628900"/>
            <a:ext cx="2832498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unos frijoles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9" grpId="2"/>
      <p:bldP build="whole" bldLvl="1" animBg="1" rev="0" advAuto="0" spid="190" grpId="3"/>
      <p:bldP build="whole" bldLvl="1" animBg="1" rev="0" advAuto="0" spid="18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3" name="IMG_226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Shape 194"/>
          <p:cNvSpPr/>
          <p:nvPr/>
        </p:nvSpPr>
        <p:spPr>
          <a:xfrm>
            <a:off x="4661780" y="2825750"/>
            <a:ext cx="3859040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unas salsas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hape 197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8" name="IMG_03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8214" y="-1171923"/>
            <a:ext cx="12757845" cy="12757846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Shape 199"/>
          <p:cNvSpPr/>
          <p:nvPr/>
        </p:nvSpPr>
        <p:spPr>
          <a:xfrm>
            <a:off x="574985" y="4445000"/>
            <a:ext cx="11854830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el café mexicana - café, leche, canela, y polvo de chile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3" name="Shape 123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4" name="IMG_22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hape 125"/>
          <p:cNvSpPr/>
          <p:nvPr/>
        </p:nvSpPr>
        <p:spPr>
          <a:xfrm>
            <a:off x="405885" y="6711949"/>
            <a:ext cx="12193030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3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Una fruteria es una tienda de frutas y verduras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4" grpId="1"/>
      <p:bldP build="whole" bldLvl="1" animBg="1" rev="0" advAuto="0" spid="125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type="subTitle" sz="quarter" idx="1"/>
          </p:nvPr>
        </p:nvSpPr>
        <p:spPr>
          <a:xfrm>
            <a:off x="1270000" y="6578600"/>
            <a:ext cx="10464800" cy="11303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8" name="IMG_035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654" y="-68441"/>
            <a:ext cx="13308568" cy="9981426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9"/>
          <p:cNvSpPr/>
          <p:nvPr/>
        </p:nvSpPr>
        <p:spPr>
          <a:xfrm>
            <a:off x="2209613" y="1790700"/>
            <a:ext cx="2934074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los duraznos</a:t>
            </a:r>
          </a:p>
        </p:txBody>
      </p:sp>
      <p:sp>
        <p:nvSpPr>
          <p:cNvPr id="130" name="Shape 130"/>
          <p:cNvSpPr/>
          <p:nvPr/>
        </p:nvSpPr>
        <p:spPr>
          <a:xfrm>
            <a:off x="7886526" y="901700"/>
            <a:ext cx="2578448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el ranbutan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9" grpId="1"/>
      <p:bldP build="whole" bldLvl="1" animBg="1" rev="0" advAuto="0" spid="130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type="title"/>
          </p:nvPr>
        </p:nvSpPr>
        <p:spPr>
          <a:xfrm>
            <a:off x="1117600" y="6273800"/>
            <a:ext cx="11099800" cy="215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3" name="IMG_039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0939" y="-3135048"/>
            <a:ext cx="12913122" cy="17217496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/>
          <p:nvPr/>
        </p:nvSpPr>
        <p:spPr>
          <a:xfrm>
            <a:off x="3863745" y="4927599"/>
            <a:ext cx="4426410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6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unas piñas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3" grpId="1"/>
      <p:bldP build="whole" bldLvl="1" animBg="1" rev="0" advAuto="0" spid="13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7" name="IMG_04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830" y="-1067173"/>
            <a:ext cx="13323045" cy="13323046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/>
        </p:nvSpPr>
        <p:spPr>
          <a:xfrm>
            <a:off x="1995692" y="6203949"/>
            <a:ext cx="9013417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6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Mango verde con chile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1" name="IMG_20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6616" y="-95536"/>
            <a:ext cx="14121376" cy="10591032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hape 142"/>
          <p:cNvSpPr/>
          <p:nvPr/>
        </p:nvSpPr>
        <p:spPr>
          <a:xfrm>
            <a:off x="4495489" y="2743200"/>
            <a:ext cx="2832722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el tamarindo</a:t>
            </a:r>
          </a:p>
        </p:txBody>
      </p:sp>
      <p:sp>
        <p:nvSpPr>
          <p:cNvPr id="143" name="Shape 143"/>
          <p:cNvSpPr/>
          <p:nvPr/>
        </p:nvSpPr>
        <p:spPr>
          <a:xfrm>
            <a:off x="5369718" y="1555749"/>
            <a:ext cx="593566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el agua fresca de jamaica</a:t>
            </a:r>
          </a:p>
        </p:txBody>
      </p:sp>
      <p:sp>
        <p:nvSpPr>
          <p:cNvPr id="144" name="Shape 144"/>
          <p:cNvSpPr/>
          <p:nvPr/>
        </p:nvSpPr>
        <p:spPr>
          <a:xfrm>
            <a:off x="9511865" y="4679950"/>
            <a:ext cx="2959970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la horchata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4" grpId="3"/>
      <p:bldP build="whole" bldLvl="1" animBg="1" rev="0" advAuto="0" spid="142" grpId="1"/>
      <p:bldP build="whole" bldLvl="1" animBg="1" rev="0" advAuto="0" spid="143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7" name="Shape 147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8" name="IMG_045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149"/>
          <p:cNvSpPr/>
          <p:nvPr/>
        </p:nvSpPr>
        <p:spPr>
          <a:xfrm>
            <a:off x="6795569" y="2139949"/>
            <a:ext cx="3922162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6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los elotes</a:t>
            </a:r>
          </a:p>
        </p:txBody>
      </p:sp>
      <p:sp>
        <p:nvSpPr>
          <p:cNvPr id="150" name="Shape 150"/>
          <p:cNvSpPr/>
          <p:nvPr/>
        </p:nvSpPr>
        <p:spPr>
          <a:xfrm>
            <a:off x="1633835" y="5137149"/>
            <a:ext cx="4415830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3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la guanabana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9" grpId="1"/>
      <p:bldP build="whole" bldLvl="1" animBg="1" rev="0" advAuto="0" spid="150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3" name="IMG_209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hape 154"/>
          <p:cNvSpPr/>
          <p:nvPr/>
        </p:nvSpPr>
        <p:spPr>
          <a:xfrm>
            <a:off x="1404207" y="7613649"/>
            <a:ext cx="10412286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b="1" sz="5500">
                <a:latin typeface="Helvetica"/>
                <a:ea typeface="Helvetica"/>
                <a:cs typeface="Helvetica"/>
                <a:sym typeface="Helvetica"/>
              </a:rPr>
              <a:t>Una señora prepara los elotes.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7" name="IMG_210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