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58" r:id="rId5"/>
    <p:sldId id="259" r:id="rId6"/>
    <p:sldId id="263" r:id="rId7"/>
    <p:sldId id="266" r:id="rId8"/>
    <p:sldId id="269" r:id="rId9"/>
    <p:sldId id="270" r:id="rId10"/>
    <p:sldId id="286" r:id="rId11"/>
    <p:sldId id="271" r:id="rId12"/>
    <p:sldId id="272" r:id="rId13"/>
    <p:sldId id="273" r:id="rId14"/>
    <p:sldId id="274" r:id="rId15"/>
    <p:sldId id="275" r:id="rId16"/>
    <p:sldId id="289" r:id="rId17"/>
    <p:sldId id="276" r:id="rId18"/>
    <p:sldId id="277" r:id="rId19"/>
    <p:sldId id="28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3"/>
  </p:normalViewPr>
  <p:slideViewPr>
    <p:cSldViewPr>
      <p:cViewPr varScale="1">
        <p:scale>
          <a:sx n="112" d="100"/>
          <a:sy n="112" d="100"/>
        </p:scale>
        <p:origin x="6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E4E8A9-8BEE-43BB-BA93-C0335AD4D20D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32ED25-0E04-41D1-9632-0A315DF12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8A9-8BEE-43BB-BA93-C0335AD4D20D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ED25-0E04-41D1-9632-0A315DF12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1E4E8A9-8BEE-43BB-BA93-C0335AD4D20D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232ED25-0E04-41D1-9632-0A315DF12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8A9-8BEE-43BB-BA93-C0335AD4D20D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32ED25-0E04-41D1-9632-0A315DF12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8A9-8BEE-43BB-BA93-C0335AD4D20D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232ED25-0E04-41D1-9632-0A315DF12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E4E8A9-8BEE-43BB-BA93-C0335AD4D20D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32ED25-0E04-41D1-9632-0A315DF12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E4E8A9-8BEE-43BB-BA93-C0335AD4D20D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32ED25-0E04-41D1-9632-0A315DF12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8A9-8BEE-43BB-BA93-C0335AD4D20D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32ED25-0E04-41D1-9632-0A315DF12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8A9-8BEE-43BB-BA93-C0335AD4D20D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32ED25-0E04-41D1-9632-0A315DF12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8A9-8BEE-43BB-BA93-C0335AD4D20D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32ED25-0E04-41D1-9632-0A315DF12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1E4E8A9-8BEE-43BB-BA93-C0335AD4D20D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232ED25-0E04-41D1-9632-0A315DF12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E4E8A9-8BEE-43BB-BA93-C0335AD4D20D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32ED25-0E04-41D1-9632-0A315DF12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ru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d-_HGsvsRPo&amp;feature=youtu.b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pQBHpj1DtF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28800"/>
            <a:ext cx="6477000" cy="259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7300" b="1" dirty="0" smtClean="0">
                <a:solidFill>
                  <a:schemeClr val="accent2"/>
                </a:solidFill>
                <a:latin typeface="Bernard MT Condensed" charset="0"/>
                <a:ea typeface="Bernard MT Condensed" charset="0"/>
                <a:cs typeface="Bernard MT Condensed" charset="0"/>
              </a:rPr>
              <a:t>¿</a:t>
            </a:r>
            <a:r>
              <a:rPr lang="es-ES" sz="7300" b="1" dirty="0" err="1" smtClean="0">
                <a:solidFill>
                  <a:schemeClr val="accent2"/>
                </a:solidFill>
                <a:latin typeface="Bernard MT Condensed" charset="0"/>
                <a:ea typeface="Bernard MT Condensed" charset="0"/>
                <a:cs typeface="Bernard MT Condensed" charset="0"/>
              </a:rPr>
              <a:t>D</a:t>
            </a:r>
            <a:r>
              <a:rPr lang="es-ES" sz="7300" b="1" dirty="0" err="1" smtClean="0">
                <a:solidFill>
                  <a:schemeClr val="accent2"/>
                </a:solidFill>
                <a:latin typeface="Bernard MT Condensed" charset="0"/>
                <a:ea typeface="Bernard MT Condensed" charset="0"/>
                <a:cs typeface="Bernard MT Condensed" charset="0"/>
              </a:rPr>
              <a:t>Ó</a:t>
            </a:r>
            <a:r>
              <a:rPr lang="es-ES" sz="7300" b="1" dirty="0" err="1" smtClean="0">
                <a:solidFill>
                  <a:schemeClr val="accent2"/>
                </a:solidFill>
                <a:latin typeface="Bernard MT Condensed" charset="0"/>
                <a:ea typeface="Bernard MT Condensed" charset="0"/>
                <a:cs typeface="Bernard MT Condensed" charset="0"/>
              </a:rPr>
              <a:t>nde</a:t>
            </a:r>
            <a:r>
              <a:rPr lang="es-ES" sz="7300" b="1" dirty="0" smtClean="0">
                <a:solidFill>
                  <a:schemeClr val="accent2"/>
                </a:solidFill>
                <a:latin typeface="Bernard MT Condensed" charset="0"/>
                <a:ea typeface="Bernard MT Condensed" charset="0"/>
                <a:cs typeface="Bernard MT Condensed" charset="0"/>
              </a:rPr>
              <a:t> </a:t>
            </a:r>
            <a:r>
              <a:rPr lang="es-ES" sz="7300" b="1" dirty="0" smtClean="0">
                <a:solidFill>
                  <a:schemeClr val="accent2"/>
                </a:solidFill>
                <a:latin typeface="Bernard MT Condensed" charset="0"/>
                <a:ea typeface="Bernard MT Condensed" charset="0"/>
                <a:cs typeface="Bernard MT Condensed" charset="0"/>
              </a:rPr>
              <a:t>vivimos?</a:t>
            </a:r>
            <a:r>
              <a:rPr lang="es-ES" b="1" dirty="0" smtClean="0">
                <a:solidFill>
                  <a:srgbClr val="000000"/>
                </a:solidFill>
              </a:rPr>
              <a:t/>
            </a:r>
            <a:br>
              <a:rPr lang="es-ES" b="1" dirty="0" smtClean="0">
                <a:solidFill>
                  <a:srgbClr val="000000"/>
                </a:solidFill>
              </a:rPr>
            </a:br>
            <a:r>
              <a:rPr lang="es-ES" b="1" i="1" dirty="0" smtClean="0">
                <a:solidFill>
                  <a:srgbClr val="000000"/>
                </a:solidFill>
              </a:rPr>
              <a:t>Los quehaceres</a:t>
            </a:r>
            <a:r>
              <a:rPr lang="es-ES" b="1" dirty="0" smtClean="0">
                <a:solidFill>
                  <a:srgbClr val="000000"/>
                </a:solidFill>
              </a:rPr>
              <a:t/>
            </a:r>
            <a:br>
              <a:rPr lang="es-ES" b="1" dirty="0" smtClean="0">
                <a:solidFill>
                  <a:srgbClr val="000000"/>
                </a:solidFill>
              </a:rPr>
            </a:br>
            <a:r>
              <a:rPr lang="es-ES" b="1" dirty="0" smtClean="0">
                <a:solidFill>
                  <a:srgbClr val="000000"/>
                </a:solidFill>
              </a:rPr>
              <a:t>Las tareas </a:t>
            </a:r>
            <a:r>
              <a:rPr lang="es-ES" b="1" dirty="0" err="1" smtClean="0">
                <a:solidFill>
                  <a:srgbClr val="000000"/>
                </a:solidFill>
              </a:rPr>
              <a:t>dom</a:t>
            </a:r>
            <a:r>
              <a:rPr lang="es-ES" b="1" dirty="0" err="1" smtClean="0">
                <a:solidFill>
                  <a:srgbClr val="000000"/>
                </a:solidFill>
              </a:rPr>
              <a:t>É</a:t>
            </a:r>
            <a:r>
              <a:rPr lang="es-ES" b="1" dirty="0" err="1" smtClean="0">
                <a:solidFill>
                  <a:srgbClr val="000000"/>
                </a:solidFill>
              </a:rPr>
              <a:t>sticas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3352800" cy="1981200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solidFill>
                  <a:srgbClr val="000000"/>
                </a:solidFill>
              </a:rPr>
              <a:t>Español 2</a:t>
            </a:r>
          </a:p>
          <a:p>
            <a:r>
              <a:rPr lang="es-ES" sz="4400" b="1" dirty="0" smtClean="0">
                <a:solidFill>
                  <a:srgbClr val="000000"/>
                </a:solidFill>
              </a:rPr>
              <a:t>Unidad 1C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3635276"/>
            <a:ext cx="35437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 smtClean="0">
                <a:solidFill>
                  <a:schemeClr val="accent1"/>
                </a:solidFill>
              </a:rPr>
              <a:t>Tengo</a:t>
            </a: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que</a:t>
            </a:r>
            <a:r>
              <a:rPr lang="en-US" sz="2800" b="1" i="1" dirty="0" smtClean="0">
                <a:solidFill>
                  <a:schemeClr val="accent1"/>
                </a:solidFill>
              </a:rPr>
              <a:t> +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infinitvo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i="1" dirty="0" err="1" smtClean="0">
                <a:solidFill>
                  <a:schemeClr val="accent1"/>
                </a:solidFill>
              </a:rPr>
              <a:t>Necesito</a:t>
            </a: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que</a:t>
            </a:r>
            <a:r>
              <a:rPr lang="en-US" sz="2800" b="1" i="1" dirty="0" smtClean="0">
                <a:solidFill>
                  <a:schemeClr val="accent1"/>
                </a:solidFill>
              </a:rPr>
              <a:t> +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infinitivo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i="1" dirty="0" err="1" smtClean="0">
                <a:solidFill>
                  <a:schemeClr val="accent1"/>
                </a:solidFill>
              </a:rPr>
              <a:t>Debo</a:t>
            </a:r>
            <a:r>
              <a:rPr lang="en-US" sz="2800" b="1" i="1" dirty="0" smtClean="0">
                <a:solidFill>
                  <a:schemeClr val="accent1"/>
                </a:solidFill>
              </a:rPr>
              <a:t> +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infinitivo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La casa de Benito – </a:t>
            </a:r>
            <a:r>
              <a:rPr lang="en-US" sz="3600" b="1" dirty="0" err="1" smtClean="0"/>
              <a:t>Actividad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Escuchar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Who does Benito live with? (3)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What is his dog like?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How many rooms are there in his house?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What is an “</a:t>
            </a:r>
            <a:r>
              <a:rPr lang="en-US" b="1" dirty="0" err="1" smtClean="0">
                <a:solidFill>
                  <a:schemeClr val="tx2"/>
                </a:solidFill>
              </a:rPr>
              <a:t>alcoba</a:t>
            </a:r>
            <a:r>
              <a:rPr lang="en-US" b="1" smtClean="0">
                <a:solidFill>
                  <a:schemeClr val="tx2"/>
                </a:solidFill>
              </a:rPr>
              <a:t>” in Argentina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How often does his dog sleep with him?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Where does he eat breakfast everyday?</a:t>
            </a:r>
          </a:p>
        </p:txBody>
      </p:sp>
    </p:spTree>
  </p:cSld>
  <p:clrMapOvr>
    <a:masterClrMapping/>
  </p:clrMapOvr>
  <p:transition spd="med"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Las </a:t>
            </a:r>
            <a:r>
              <a:rPr lang="en-US" dirty="0" err="1" smtClean="0"/>
              <a:t>tareas</a:t>
            </a:r>
            <a:r>
              <a:rPr lang="en-US" dirty="0" smtClean="0"/>
              <a:t> </a:t>
            </a:r>
            <a:r>
              <a:rPr lang="en-US" dirty="0" err="1" smtClean="0"/>
              <a:t>dom</a:t>
            </a:r>
            <a:r>
              <a:rPr lang="es-ES" dirty="0" err="1" smtClean="0"/>
              <a:t>ésticas</a:t>
            </a:r>
            <a:endParaRPr lang="en-US" dirty="0"/>
          </a:p>
        </p:txBody>
      </p:sp>
      <p:pic>
        <p:nvPicPr>
          <p:cNvPr id="6" name="Picture 5" descr="quehace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57200"/>
            <a:ext cx="3124200" cy="4250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la </a:t>
            </a:r>
            <a:r>
              <a:rPr lang="en-US" dirty="0" err="1" smtClean="0"/>
              <a:t>cocina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 descr="lavarplatos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2590800" cy="2590800"/>
          </a:xfrm>
        </p:spPr>
      </p:pic>
      <p:pic>
        <p:nvPicPr>
          <p:cNvPr id="6" name="Content Placeholder 5" descr="sacarlabasur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010400" y="2057400"/>
            <a:ext cx="1905000" cy="1828800"/>
          </a:xfrm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lavar</a:t>
            </a:r>
            <a:r>
              <a:rPr lang="en-US" sz="2800" b="1" dirty="0" smtClean="0"/>
              <a:t> los </a:t>
            </a:r>
            <a:r>
              <a:rPr lang="en-US" sz="2800" b="1" dirty="0" err="1" smtClean="0"/>
              <a:t>platos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5240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sacar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basura</a:t>
            </a:r>
            <a:r>
              <a:rPr lang="en-US" sz="2800" b="1" dirty="0" smtClean="0"/>
              <a:t> / el </a:t>
            </a:r>
            <a:r>
              <a:rPr lang="en-US" sz="2800" b="1" dirty="0" err="1" smtClean="0"/>
              <a:t>reciclaje</a:t>
            </a:r>
            <a:endParaRPr lang="en-US" sz="2800" b="1" dirty="0"/>
          </a:p>
        </p:txBody>
      </p:sp>
      <p:pic>
        <p:nvPicPr>
          <p:cNvPr id="10" name="Picture 9" descr="sacarelrecicla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2438400"/>
            <a:ext cx="3124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aca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4191000"/>
            <a:ext cx="3810000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el </a:t>
            </a:r>
            <a:r>
              <a:rPr lang="en-US" dirty="0" err="1" smtClean="0"/>
              <a:t>comedor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" name="Content Placeholder 5" descr="ponerlames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14600"/>
            <a:ext cx="4683848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Content Placeholder 4" descr="barrer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38800" y="2743200"/>
            <a:ext cx="2438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Poner</a:t>
            </a:r>
            <a:r>
              <a:rPr lang="en-US" sz="2800" dirty="0" smtClean="0">
                <a:solidFill>
                  <a:srgbClr val="000000"/>
                </a:solidFill>
              </a:rPr>
              <a:t> la mesa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Barrer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 descr="Ponerlamesa_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752600"/>
            <a:ext cx="5723543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la </a:t>
            </a:r>
            <a:r>
              <a:rPr lang="en-US" dirty="0" err="1" smtClean="0"/>
              <a:t>sala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Content Placeholder 4" descr="pasarlaaspirador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599" y="2895600"/>
            <a:ext cx="435119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 descr="arreglarlasal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95600"/>
            <a:ext cx="4038600" cy="2744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Pasar</a:t>
            </a:r>
            <a:r>
              <a:rPr lang="en-US" sz="2800" dirty="0" smtClean="0">
                <a:solidFill>
                  <a:srgbClr val="000000"/>
                </a:solidFill>
              </a:rPr>
              <a:t> la </a:t>
            </a:r>
            <a:r>
              <a:rPr lang="en-US" sz="2800" dirty="0" err="1" smtClean="0">
                <a:solidFill>
                  <a:srgbClr val="000000"/>
                </a:solidFill>
              </a:rPr>
              <a:t>aspiradora/aspirar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Arreglar</a:t>
            </a:r>
            <a:r>
              <a:rPr lang="en-US" sz="2400" dirty="0" smtClean="0">
                <a:solidFill>
                  <a:srgbClr val="000000"/>
                </a:solidFill>
              </a:rPr>
              <a:t> / </a:t>
            </a:r>
            <a:r>
              <a:rPr lang="en-US" sz="2400" dirty="0" err="1" smtClean="0">
                <a:solidFill>
                  <a:srgbClr val="000000"/>
                </a:solidFill>
              </a:rPr>
              <a:t>Organizar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el baño tengo que…</a:t>
            </a:r>
            <a:endParaRPr lang="es-ES" dirty="0"/>
          </a:p>
        </p:txBody>
      </p:sp>
      <p:pic>
        <p:nvPicPr>
          <p:cNvPr id="10" name="Content Placeholder 9" descr="limpiarelban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1325" y="2095580"/>
            <a:ext cx="4020675" cy="3543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Limpiar</a:t>
            </a:r>
            <a:r>
              <a:rPr lang="en-US" b="1" dirty="0" smtClean="0"/>
              <a:t>. ¡La </a:t>
            </a:r>
            <a:r>
              <a:rPr lang="en-US" b="1" dirty="0" err="1" smtClean="0"/>
              <a:t>bañera</a:t>
            </a:r>
            <a:r>
              <a:rPr lang="en-US" b="1" dirty="0" smtClean="0"/>
              <a:t> </a:t>
            </a:r>
            <a:r>
              <a:rPr lang="en-US" b="1" dirty="0" err="1" smtClean="0"/>
              <a:t>está</a:t>
            </a:r>
            <a:r>
              <a:rPr lang="en-US" b="1" dirty="0" smtClean="0"/>
              <a:t> </a:t>
            </a:r>
            <a:r>
              <a:rPr lang="en-US" b="1" dirty="0" err="1" smtClean="0"/>
              <a:t>muy</a:t>
            </a:r>
            <a:r>
              <a:rPr lang="en-US" b="1" dirty="0" smtClean="0"/>
              <a:t> </a:t>
            </a:r>
            <a:r>
              <a:rPr lang="en-US" b="1" i="1" dirty="0" err="1" smtClean="0"/>
              <a:t>sucia</a:t>
            </a:r>
            <a:r>
              <a:rPr lang="en-US" b="1" dirty="0" smtClean="0"/>
              <a:t>! </a:t>
            </a:r>
            <a:endParaRPr lang="en-US" b="1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 la mi casa tengo que…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Quitar el polvo 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Trapear 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971800"/>
            <a:ext cx="289560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048000"/>
            <a:ext cx="28956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Hoy tengo que…</a:t>
            </a:r>
            <a:endParaRPr lang="es-ES" dirty="0"/>
          </a:p>
        </p:txBody>
      </p:sp>
      <p:pic>
        <p:nvPicPr>
          <p:cNvPr id="9" name="Content Placeholder 8" descr="cortarelcespe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71550" y="2762250"/>
            <a:ext cx="3162300" cy="2933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Cortar el césped/grama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Cuidar</a:t>
            </a:r>
            <a:r>
              <a:rPr lang="en-US" sz="2800" dirty="0" smtClean="0">
                <a:solidFill>
                  <a:srgbClr val="000000"/>
                </a:solidFill>
              </a:rPr>
              <a:t> a los </a:t>
            </a:r>
            <a:r>
              <a:rPr lang="en-US" sz="2800" dirty="0" err="1" smtClean="0">
                <a:solidFill>
                  <a:srgbClr val="000000"/>
                </a:solidFill>
              </a:rPr>
              <a:t>niños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6019800"/>
            <a:ext cx="15240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Ayudar</a:t>
            </a:r>
            <a:endParaRPr lang="en-US" sz="28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590800" y="3886200"/>
            <a:ext cx="990600" cy="22098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743200"/>
            <a:ext cx="31242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?Tienes un perro/un gato/un pájaro?</a:t>
            </a:r>
            <a:br>
              <a:rPr lang="es-ES" dirty="0" smtClean="0"/>
            </a:br>
            <a:r>
              <a:rPr lang="es-ES" dirty="0" smtClean="0"/>
              <a:t>!Necesitas </a:t>
            </a:r>
            <a:r>
              <a:rPr lang="es-ES" b="1" dirty="0" smtClean="0"/>
              <a:t>cuidar</a:t>
            </a:r>
            <a:r>
              <a:rPr lang="es-ES" dirty="0" smtClean="0"/>
              <a:t> a la mascota!</a:t>
            </a:r>
            <a:endParaRPr lang="es-ES" dirty="0"/>
          </a:p>
        </p:txBody>
      </p:sp>
      <p:pic>
        <p:nvPicPr>
          <p:cNvPr id="7" name="Content Placeholder 6" descr="banaralperr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590800"/>
            <a:ext cx="2667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7" descr="darledecomeralperr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597629"/>
            <a:ext cx="3886200" cy="326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Bañar (al perro)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Darle de comer (al perro)</a:t>
            </a:r>
            <a:endParaRPr lang="es-ES" sz="2800" dirty="0">
              <a:solidFill>
                <a:srgbClr val="000000"/>
              </a:solidFill>
            </a:endParaRPr>
          </a:p>
        </p:txBody>
      </p:sp>
      <p:pic>
        <p:nvPicPr>
          <p:cNvPr id="9" name="Picture 8" descr="pasearelper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4800600"/>
            <a:ext cx="3152815" cy="1868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05200" y="6172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Pasear el perro</a:t>
            </a:r>
            <a:endParaRPr lang="es-ES" sz="2800" b="1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 mi dormitorio me gusta…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Bajar música/videos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>
                <a:solidFill>
                  <a:srgbClr val="000000"/>
                </a:solidFill>
              </a:rPr>
              <a:t>Entrar/cambiar </a:t>
            </a:r>
            <a:r>
              <a:rPr lang="es-ES_tradnl" sz="2800" dirty="0" err="1" smtClean="0">
                <a:solidFill>
                  <a:srgbClr val="000000"/>
                </a:solidFill>
              </a:rPr>
              <a:t>Facebook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590800"/>
            <a:ext cx="18923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038600"/>
            <a:ext cx="19050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743200"/>
            <a:ext cx="22098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4114800"/>
            <a:ext cx="19050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Nota Cultural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Que significa “piso? “</a:t>
            </a:r>
          </a:p>
          <a:p>
            <a:r>
              <a:rPr lang="es-ES_tradnl" dirty="0" smtClean="0"/>
              <a:t>En España, la </a:t>
            </a:r>
            <a:r>
              <a:rPr lang="es-ES_tradnl" dirty="0" smtClean="0"/>
              <a:t>mayor</a:t>
            </a:r>
            <a:r>
              <a:rPr lang="es-ES" dirty="0" smtClean="0"/>
              <a:t>í</a:t>
            </a:r>
            <a:r>
              <a:rPr lang="es-ES_tradnl" dirty="0" smtClean="0"/>
              <a:t>a </a:t>
            </a:r>
            <a:r>
              <a:rPr lang="es-ES_tradnl" dirty="0" smtClean="0"/>
              <a:t>de gente vive en pisos. </a:t>
            </a:r>
          </a:p>
          <a:p>
            <a:r>
              <a:rPr lang="es-ES_tradnl" dirty="0" smtClean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piso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apartmento</a:t>
            </a:r>
            <a:r>
              <a:rPr lang="en-US" dirty="0" smtClean="0"/>
              <a:t> con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cuartos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apartamento</a:t>
            </a:r>
            <a:r>
              <a:rPr lang="en-US" dirty="0"/>
              <a:t> </a:t>
            </a:r>
            <a:r>
              <a:rPr lang="en-US" dirty="0" smtClean="0"/>
              <a:t>solo </a:t>
            </a:r>
            <a:r>
              <a:rPr lang="en-US" dirty="0" err="1" smtClean="0"/>
              <a:t>tiene</a:t>
            </a:r>
            <a:r>
              <a:rPr lang="en-US" dirty="0" smtClean="0"/>
              <a:t> un </a:t>
            </a:r>
            <a:r>
              <a:rPr lang="en-US" dirty="0" err="1" smtClean="0"/>
              <a:t>dormitorio</a:t>
            </a:r>
            <a:r>
              <a:rPr lang="en-US" dirty="0" smtClean="0"/>
              <a:t>. </a:t>
            </a:r>
            <a:endParaRPr lang="es-ES_tradnl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gramática</a:t>
            </a:r>
            <a:endParaRPr lang="es-E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err="1" smtClean="0"/>
              <a:t>Tener</a:t>
            </a:r>
            <a:r>
              <a:rPr lang="en-US" sz="4800" dirty="0" smtClean="0"/>
              <a:t> </a:t>
            </a:r>
            <a:r>
              <a:rPr lang="en-US" sz="4800" dirty="0" err="1" smtClean="0"/>
              <a:t>que</a:t>
            </a:r>
            <a:r>
              <a:rPr lang="en-US" sz="4800" dirty="0" smtClean="0"/>
              <a:t> + </a:t>
            </a:r>
            <a:r>
              <a:rPr lang="en-US" sz="4800" dirty="0" err="1" smtClean="0"/>
              <a:t>infinitivo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b="1" i="1" dirty="0" err="1" smtClean="0">
                <a:solidFill>
                  <a:schemeClr val="accent1"/>
                </a:solidFill>
              </a:rPr>
              <a:t>Tengo</a:t>
            </a:r>
            <a:r>
              <a:rPr lang="en-US" sz="4800" b="1" i="1" dirty="0" smtClean="0">
                <a:solidFill>
                  <a:schemeClr val="accent1"/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/>
                </a:solidFill>
              </a:rPr>
              <a:t>que</a:t>
            </a:r>
            <a:r>
              <a:rPr lang="en-US" sz="4800" b="1" i="1" dirty="0" smtClean="0">
                <a:solidFill>
                  <a:schemeClr val="accent1"/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/>
                </a:solidFill>
              </a:rPr>
              <a:t>limpiar</a:t>
            </a:r>
            <a:r>
              <a:rPr lang="en-US" sz="4800" b="1" i="1" dirty="0" smtClean="0">
                <a:solidFill>
                  <a:schemeClr val="accent1"/>
                </a:solidFill>
              </a:rPr>
              <a:t> la </a:t>
            </a:r>
            <a:r>
              <a:rPr lang="en-US" sz="4800" b="1" i="1" dirty="0" err="1" smtClean="0">
                <a:solidFill>
                  <a:schemeClr val="accent1"/>
                </a:solidFill>
              </a:rPr>
              <a:t>cocina</a:t>
            </a:r>
            <a:r>
              <a:rPr lang="en-US" sz="4800" b="1" i="1" dirty="0" smtClean="0">
                <a:solidFill>
                  <a:schemeClr val="accent1"/>
                </a:solidFill>
              </a:rPr>
              <a:t>. </a:t>
            </a:r>
            <a:endParaRPr lang="en-US" sz="4800" b="1" dirty="0" smtClean="0">
              <a:solidFill>
                <a:schemeClr val="accent1"/>
              </a:solidFill>
            </a:endParaRPr>
          </a:p>
          <a:p>
            <a:r>
              <a:rPr lang="en-US" sz="4800" dirty="0" err="1" smtClean="0"/>
              <a:t>Necesitar</a:t>
            </a:r>
            <a:r>
              <a:rPr lang="en-US" sz="4800" dirty="0" smtClean="0"/>
              <a:t> + </a:t>
            </a:r>
            <a:r>
              <a:rPr lang="en-US" sz="4800" dirty="0" err="1" smtClean="0"/>
              <a:t>infinitivo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b="1" i="1" dirty="0" err="1" smtClean="0">
                <a:solidFill>
                  <a:schemeClr val="accent1"/>
                </a:solidFill>
              </a:rPr>
              <a:t>Necesito</a:t>
            </a:r>
            <a:r>
              <a:rPr lang="en-US" sz="4800" b="1" i="1" dirty="0" smtClean="0">
                <a:solidFill>
                  <a:schemeClr val="accent1"/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/>
                </a:solidFill>
              </a:rPr>
              <a:t>quitar</a:t>
            </a:r>
            <a:r>
              <a:rPr lang="en-US" sz="4800" b="1" i="1" dirty="0" smtClean="0">
                <a:solidFill>
                  <a:schemeClr val="accent1"/>
                </a:solidFill>
              </a:rPr>
              <a:t> el </a:t>
            </a:r>
            <a:r>
              <a:rPr lang="en-US" sz="4800" b="1" i="1" dirty="0" err="1" smtClean="0">
                <a:solidFill>
                  <a:schemeClr val="accent1"/>
                </a:solidFill>
              </a:rPr>
              <a:t>polvo</a:t>
            </a:r>
            <a:r>
              <a:rPr lang="en-US" sz="4800" b="1" i="1" dirty="0" smtClean="0">
                <a:solidFill>
                  <a:schemeClr val="accent1"/>
                </a:solidFill>
              </a:rPr>
              <a:t>. </a:t>
            </a:r>
            <a:endParaRPr lang="en-US" sz="4800" b="1" dirty="0" smtClean="0">
              <a:solidFill>
                <a:schemeClr val="accent1"/>
              </a:solidFill>
            </a:endParaRPr>
          </a:p>
          <a:p>
            <a:r>
              <a:rPr lang="en-US" sz="4800" dirty="0" err="1" smtClean="0"/>
              <a:t>Deber</a:t>
            </a:r>
            <a:r>
              <a:rPr lang="en-US" sz="4800" dirty="0" smtClean="0"/>
              <a:t> + </a:t>
            </a:r>
            <a:r>
              <a:rPr lang="en-US" sz="4800" dirty="0" err="1" smtClean="0"/>
              <a:t>infintivo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b="1" i="1" dirty="0" err="1" smtClean="0">
                <a:solidFill>
                  <a:schemeClr val="accent1"/>
                </a:solidFill>
              </a:rPr>
              <a:t>Debo</a:t>
            </a:r>
            <a:r>
              <a:rPr lang="en-US" sz="4800" b="1" i="1" dirty="0" smtClean="0">
                <a:solidFill>
                  <a:schemeClr val="accent1"/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/>
                </a:solidFill>
              </a:rPr>
              <a:t>pasar</a:t>
            </a:r>
            <a:r>
              <a:rPr lang="en-US" sz="4800" b="1" i="1" dirty="0" smtClean="0">
                <a:solidFill>
                  <a:schemeClr val="accent1"/>
                </a:solidFill>
              </a:rPr>
              <a:t> la </a:t>
            </a:r>
            <a:r>
              <a:rPr lang="en-US" sz="4800" b="1" i="1" dirty="0" err="1" smtClean="0">
                <a:solidFill>
                  <a:schemeClr val="accent1"/>
                </a:solidFill>
              </a:rPr>
              <a:t>aspiradora</a:t>
            </a:r>
            <a:r>
              <a:rPr lang="en-US" sz="4800" b="1" dirty="0" smtClean="0">
                <a:solidFill>
                  <a:schemeClr val="accent1"/>
                </a:solidFill>
              </a:rPr>
              <a:t>. </a:t>
            </a:r>
            <a:endParaRPr lang="en-US" sz="4800" b="1" dirty="0" smtClean="0">
              <a:solidFill>
                <a:schemeClr val="accent1"/>
              </a:solidFill>
            </a:endParaRPr>
          </a:p>
          <a:p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La canción: Los quehaceres</a:t>
            </a:r>
            <a:endParaRPr lang="es-E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Pisos </a:t>
            </a:r>
            <a:r>
              <a:rPr lang="es-ES_tradnl" b="1" dirty="0" smtClean="0"/>
              <a:t>en </a:t>
            </a:r>
            <a:r>
              <a:rPr lang="es-ES_tradnl" b="1" dirty="0" smtClean="0"/>
              <a:t>España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71800"/>
            <a:ext cx="41910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u="sng" dirty="0" smtClean="0"/>
              <a:t>Los </a:t>
            </a:r>
            <a:r>
              <a:rPr lang="en-US" u="sng" dirty="0" err="1" smtClean="0"/>
              <a:t>cuartos</a:t>
            </a:r>
            <a:r>
              <a:rPr lang="en-US" u="sng" dirty="0" smtClean="0"/>
              <a:t> de la casa</a:t>
            </a:r>
            <a:endParaRPr lang="en-US" u="sng" dirty="0"/>
          </a:p>
        </p:txBody>
      </p:sp>
      <p:pic>
        <p:nvPicPr>
          <p:cNvPr id="4" name="Content Placeholder 3" descr="rooms-in-a-house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6400800" cy="5656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400800" y="1447800"/>
            <a:ext cx="2743200" cy="5181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s-ES" dirty="0" smtClean="0"/>
              <a:t>El baño</a:t>
            </a:r>
          </a:p>
          <a:p>
            <a:pPr marL="514350" indent="-514350">
              <a:buAutoNum type="arabicPeriod"/>
            </a:pPr>
            <a:r>
              <a:rPr lang="es-ES" dirty="0" smtClean="0"/>
              <a:t>El garaje</a:t>
            </a:r>
          </a:p>
          <a:p>
            <a:pPr marL="514350" indent="-514350">
              <a:buAutoNum type="arabicPeriod"/>
            </a:pPr>
            <a:r>
              <a:rPr lang="es-ES" dirty="0" smtClean="0"/>
              <a:t>El dormitorio</a:t>
            </a:r>
          </a:p>
          <a:p>
            <a:pPr marL="514350" indent="-514350">
              <a:buAutoNum type="arabicPeriod"/>
            </a:pPr>
            <a:r>
              <a:rPr lang="es-ES" dirty="0" smtClean="0"/>
              <a:t>La cocina</a:t>
            </a:r>
          </a:p>
          <a:p>
            <a:pPr marL="514350" indent="-514350">
              <a:buAutoNum type="arabicPeriod"/>
            </a:pPr>
            <a:r>
              <a:rPr lang="es-ES" dirty="0" smtClean="0"/>
              <a:t>La sala</a:t>
            </a:r>
          </a:p>
          <a:p>
            <a:pPr marL="514350" indent="-514350">
              <a:buAutoNum type="arabicPeriod"/>
            </a:pPr>
            <a:r>
              <a:rPr lang="es-ES" dirty="0" smtClean="0"/>
              <a:t>La habitación</a:t>
            </a:r>
          </a:p>
          <a:p>
            <a:pPr marL="514350" indent="-514350">
              <a:buAutoNum type="arabicPeriod"/>
            </a:pPr>
            <a:r>
              <a:rPr lang="es-ES" b="1" dirty="0" smtClean="0"/>
              <a:t>El balcón</a:t>
            </a:r>
          </a:p>
          <a:p>
            <a:pPr marL="514350" indent="-514350">
              <a:buAutoNum type="arabicPeriod"/>
            </a:pPr>
            <a:r>
              <a:rPr lang="es-ES" b="1" dirty="0" smtClean="0"/>
              <a:t>El estudio</a:t>
            </a:r>
          </a:p>
          <a:p>
            <a:pPr marL="514350" indent="-514350">
              <a:buAutoNum type="arabicPeriod"/>
            </a:pPr>
            <a:r>
              <a:rPr lang="es-ES" b="1" dirty="0" smtClean="0"/>
              <a:t>El comedor</a:t>
            </a:r>
          </a:p>
          <a:p>
            <a:pPr marL="514350" indent="-514350">
              <a:buAutoNum type="arabicPeriod"/>
            </a:pPr>
            <a:r>
              <a:rPr lang="es-ES" b="1" dirty="0" smtClean="0"/>
              <a:t>El pasillo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Los </a:t>
            </a:r>
            <a:r>
              <a:rPr lang="en-US" u="sng" dirty="0" err="1" smtClean="0"/>
              <a:t>cuartos</a:t>
            </a:r>
            <a:r>
              <a:rPr lang="en-US" u="sng" dirty="0" smtClean="0"/>
              <a:t> de la casa</a:t>
            </a:r>
            <a:endParaRPr lang="en-US" u="sng" dirty="0"/>
          </a:p>
        </p:txBody>
      </p:sp>
      <p:pic>
        <p:nvPicPr>
          <p:cNvPr id="5" name="Content Placeholder 3" descr="rooms-in-a-house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6002741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43600" y="1905000"/>
            <a:ext cx="3200400" cy="441960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s-ES" sz="3200" b="1" dirty="0" smtClean="0"/>
              <a:t>12. El sótano</a:t>
            </a:r>
          </a:p>
          <a:p>
            <a:pPr marL="514350" indent="-514350">
              <a:buNone/>
            </a:pPr>
            <a:r>
              <a:rPr lang="es-ES" sz="3200" dirty="0" smtClean="0"/>
              <a:t>13. El patio</a:t>
            </a:r>
          </a:p>
          <a:p>
            <a:pPr marL="514350" indent="-514350">
              <a:buNone/>
            </a:pPr>
            <a:r>
              <a:rPr lang="es-ES" sz="3200" b="1" dirty="0" smtClean="0"/>
              <a:t>15. Las escaleras</a:t>
            </a:r>
          </a:p>
          <a:p>
            <a:pPr marL="514350" indent="-514350">
              <a:buNone/>
            </a:pPr>
            <a:r>
              <a:rPr lang="es-ES" sz="3200" b="1" dirty="0" smtClean="0"/>
              <a:t>17. La pared</a:t>
            </a:r>
          </a:p>
          <a:p>
            <a:pPr marL="514350" indent="-514350">
              <a:buNone/>
            </a:pPr>
            <a:r>
              <a:rPr lang="es-ES" sz="3200" b="1" dirty="0" smtClean="0"/>
              <a:t>18. El ático</a:t>
            </a:r>
          </a:p>
          <a:p>
            <a:pPr marL="514350" indent="-514350">
              <a:buNone/>
            </a:pPr>
            <a:r>
              <a:rPr lang="es-ES" sz="3200" b="1" dirty="0" smtClean="0"/>
              <a:t>19. El techo</a:t>
            </a:r>
          </a:p>
          <a:p>
            <a:pPr marL="514350" indent="-514350">
              <a:buNone/>
            </a:pPr>
            <a:r>
              <a:rPr lang="es-ES" sz="3200" b="1" dirty="0" smtClean="0"/>
              <a:t>20. La chimenea</a:t>
            </a:r>
            <a:endParaRPr lang="es-ES" sz="3200" b="1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s-ES" u="sng" dirty="0" smtClean="0"/>
              <a:t>Practicar:</a:t>
            </a:r>
            <a:r>
              <a:rPr lang="es-ES" dirty="0" smtClean="0"/>
              <a:t> </a:t>
            </a:r>
            <a:r>
              <a:rPr lang="es-ES" dirty="0" smtClean="0"/>
              <a:t>Este cuarto es ___</a:t>
            </a:r>
            <a:r>
              <a:rPr lang="es-ES" u="sng" dirty="0" smtClean="0"/>
              <a:t>1</a:t>
            </a:r>
            <a:r>
              <a:rPr lang="es-ES" dirty="0" smtClean="0"/>
              <a:t>___.</a:t>
            </a:r>
            <a:endParaRPr lang="es-ES" dirty="0"/>
          </a:p>
        </p:txBody>
      </p:sp>
      <p:pic>
        <p:nvPicPr>
          <p:cNvPr id="6" name="Content Placeholder 5" descr="kitch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981199"/>
            <a:ext cx="8736070" cy="38089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1371600" y="1143000"/>
            <a:ext cx="228600" cy="2057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752600" y="5181600"/>
            <a:ext cx="990600" cy="1295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33400" y="5410200"/>
            <a:ext cx="152400" cy="762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105400" y="4419600"/>
            <a:ext cx="1371600" cy="1752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467600" y="1676400"/>
            <a:ext cx="76200" cy="1752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848600" y="1371600"/>
            <a:ext cx="533400" cy="2895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62116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752600" y="62116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762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6248400" y="6019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5.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0" y="990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6.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8153400" y="914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7.</a:t>
            </a:r>
            <a:endParaRPr lang="en-US" sz="36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800600" y="3886200"/>
            <a:ext cx="3124200" cy="2286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24800" y="6019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8.</a:t>
            </a:r>
            <a:endParaRPr lang="en-US" sz="3200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err="1" smtClean="0"/>
              <a:t>Practicar</a:t>
            </a:r>
            <a:r>
              <a:rPr lang="en-US" u="sng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Este </a:t>
            </a:r>
            <a:r>
              <a:rPr lang="en-US" dirty="0" err="1" smtClean="0"/>
              <a:t>cuarto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___</a:t>
            </a:r>
            <a:r>
              <a:rPr lang="en-US" u="sng" dirty="0" smtClean="0"/>
              <a:t>1___.</a:t>
            </a:r>
            <a:endParaRPr lang="en-US" u="sng" dirty="0"/>
          </a:p>
        </p:txBody>
      </p:sp>
      <p:pic>
        <p:nvPicPr>
          <p:cNvPr id="6" name="Content Placeholder 5" descr="living roo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371600"/>
            <a:ext cx="52578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990600" y="2209800"/>
            <a:ext cx="1219200" cy="8382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90600" y="5486400"/>
            <a:ext cx="1066800" cy="762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096000" y="1905000"/>
            <a:ext cx="1371600" cy="9144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943600" y="2514600"/>
            <a:ext cx="1600200" cy="15240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858000" y="3657600"/>
            <a:ext cx="838200" cy="9906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1200" y="5943600"/>
            <a:ext cx="19812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2743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" y="5029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7467600" y="1371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4.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7543800" y="213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5.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7772400" y="4419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6.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77724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7.</a:t>
            </a:r>
            <a:endParaRPr lang="en-US" sz="3600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s-ES" u="sng" dirty="0" smtClean="0"/>
              <a:t>Practicamos:</a:t>
            </a:r>
            <a:r>
              <a:rPr lang="es-ES" dirty="0" smtClean="0"/>
              <a:t> Este cuarto es </a:t>
            </a:r>
            <a:r>
              <a:rPr lang="es-ES" u="sng" dirty="0" smtClean="0"/>
              <a:t>___1_</a:t>
            </a:r>
            <a:r>
              <a:rPr lang="es-ES" dirty="0" smtClean="0"/>
              <a:t>__.</a:t>
            </a:r>
            <a:endParaRPr lang="es-ES" dirty="0"/>
          </a:p>
        </p:txBody>
      </p:sp>
      <p:pic>
        <p:nvPicPr>
          <p:cNvPr id="7" name="Content Placeholder 6" descr="bedroo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34331"/>
            <a:ext cx="6172200" cy="462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781800" y="5638800"/>
            <a:ext cx="1447800" cy="53340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324600" y="3962400"/>
            <a:ext cx="1905000" cy="76200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5800" y="5867400"/>
            <a:ext cx="1143000" cy="60960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00800" y="2209800"/>
            <a:ext cx="1600200" cy="7620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3400" y="2667000"/>
            <a:ext cx="2057400" cy="121920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90600" y="2133600"/>
            <a:ext cx="1295400" cy="7620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" y="3657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586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8001000" y="198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82296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6.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8229600" y="5943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7.</a:t>
            </a:r>
            <a:endParaRPr lang="en-US" sz="3200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Actividad - Escuchar: La Casa de Benito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17213</TotalTime>
  <Words>395</Words>
  <Application>Microsoft Macintosh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Bernard MT Condensed</vt:lpstr>
      <vt:lpstr>Tw Cen MT</vt:lpstr>
      <vt:lpstr>Wingdings</vt:lpstr>
      <vt:lpstr>Wingdings 2</vt:lpstr>
      <vt:lpstr>Median</vt:lpstr>
      <vt:lpstr>¿DÓnde vivimos? Los quehaceres Las tareas domÉsticas </vt:lpstr>
      <vt:lpstr>Nota Cultural</vt:lpstr>
      <vt:lpstr>Pisos en España</vt:lpstr>
      <vt:lpstr>Los cuartos de la casa</vt:lpstr>
      <vt:lpstr>Los cuartos de la casa</vt:lpstr>
      <vt:lpstr>Practicar: Este cuarto es ___1___.</vt:lpstr>
      <vt:lpstr>Practicar: Este cuarto es ___1___.</vt:lpstr>
      <vt:lpstr>Practicamos: Este cuarto es ___1___.</vt:lpstr>
      <vt:lpstr>Los Videos</vt:lpstr>
      <vt:lpstr>La casa de Benito – Actividad de Escuchar</vt:lpstr>
      <vt:lpstr>Los quehaceres</vt:lpstr>
      <vt:lpstr>En la cocina tengo que…</vt:lpstr>
      <vt:lpstr>En el comedor tengo que…</vt:lpstr>
      <vt:lpstr>En la sala tengo que…</vt:lpstr>
      <vt:lpstr>En el baño tengo que…</vt:lpstr>
      <vt:lpstr>En la mi casa tengo que…</vt:lpstr>
      <vt:lpstr>Hoy tengo que…</vt:lpstr>
      <vt:lpstr>?Tienes un perro/un gato/un pájaro? !Necesitas cuidar a la mascota!</vt:lpstr>
      <vt:lpstr>En mi dormitorio me gusta…</vt:lpstr>
      <vt:lpstr>La gramática</vt:lpstr>
      <vt:lpstr>Los Videos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 mi vida</dc:title>
  <dc:creator>McCoun, Meghan</dc:creator>
  <cp:lastModifiedBy>Fortin, Catherine F.</cp:lastModifiedBy>
  <cp:revision>102</cp:revision>
  <dcterms:created xsi:type="dcterms:W3CDTF">2014-09-04T01:40:34Z</dcterms:created>
  <dcterms:modified xsi:type="dcterms:W3CDTF">2015-09-29T22:10:32Z</dcterms:modified>
</cp:coreProperties>
</file>