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23"/>
  </p:handoutMasterIdLst>
  <p:sldIdLst>
    <p:sldId id="276" r:id="rId2"/>
    <p:sldId id="277" r:id="rId3"/>
    <p:sldId id="266" r:id="rId4"/>
    <p:sldId id="261" r:id="rId5"/>
    <p:sldId id="257" r:id="rId6"/>
    <p:sldId id="258" r:id="rId7"/>
    <p:sldId id="264" r:id="rId8"/>
    <p:sldId id="262" r:id="rId9"/>
    <p:sldId id="256" r:id="rId10"/>
    <p:sldId id="260" r:id="rId11"/>
    <p:sldId id="259" r:id="rId12"/>
    <p:sldId id="265" r:id="rId13"/>
    <p:sldId id="263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729A"/>
    <a:srgbClr val="1FB4FF"/>
    <a:srgbClr val="A9E2FF"/>
    <a:srgbClr val="65CCFF"/>
    <a:srgbClr val="FF3300"/>
    <a:srgbClr val="422AF4"/>
    <a:srgbClr val="2BDBF3"/>
    <a:srgbClr val="295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02" autoAdjust="0"/>
    <p:restoredTop sz="95865"/>
  </p:normalViewPr>
  <p:slideViewPr>
    <p:cSldViewPr>
      <p:cViewPr>
        <p:scale>
          <a:sx n="120" d="100"/>
          <a:sy n="120" d="100"/>
        </p:scale>
        <p:origin x="792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085BB6-DCE0-4CBC-A2CE-39A4FAEEBD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75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descr="Canvas"/>
          <p:cNvSpPr>
            <a:spLocks noChangeArrowheads="1"/>
          </p:cNvSpPr>
          <p:nvPr/>
        </p:nvSpPr>
        <p:spPr bwMode="white">
          <a:xfrm>
            <a:off x="528638" y="201613"/>
            <a:ext cx="8397875" cy="64674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altLang="en-US"/>
          </a:p>
        </p:txBody>
      </p:sp>
      <p:pic>
        <p:nvPicPr>
          <p:cNvPr id="16387" name="Picture 3" descr="A:\minispi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50800"/>
            <a:ext cx="11811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4" descr="Canvas"/>
          <p:cNvSpPr>
            <a:spLocks noChangeArrowheads="1"/>
          </p:cNvSpPr>
          <p:nvPr/>
        </p:nvSpPr>
        <p:spPr bwMode="white">
          <a:xfrm>
            <a:off x="596900" y="4130675"/>
            <a:ext cx="1041400" cy="457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/>
          </a:p>
        </p:txBody>
      </p:sp>
      <p:pic>
        <p:nvPicPr>
          <p:cNvPr id="16389" name="Picture 5" descr="A:\minispi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9"/>
          <a:stretch>
            <a:fillRect/>
          </a:stretch>
        </p:blipFill>
        <p:spPr bwMode="ltGray">
          <a:xfrm>
            <a:off x="0" y="4222750"/>
            <a:ext cx="11811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4400" y="20574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625600" y="3886200"/>
            <a:ext cx="6400800" cy="17716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1084263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3522663" y="6096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51663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00153BA-1462-456C-8301-B6C64FF5B1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 spd="med" advClick="0" advTm="9000"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AF3EE-EC39-41E5-9AC5-77C6AD46B8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013013"/>
      </p:ext>
    </p:extLst>
  </p:cSld>
  <p:clrMapOvr>
    <a:masterClrMapping/>
  </p:clrMapOvr>
  <p:transition spd="med" advClick="0" advTm="9000"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81000"/>
            <a:ext cx="5562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36D5A-B67E-47DB-A885-959493F767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381371"/>
      </p:ext>
    </p:extLst>
  </p:cSld>
  <p:clrMapOvr>
    <a:masterClrMapping/>
  </p:clrMapOvr>
  <p:transition spd="med" advClick="0" advTm="9000"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82622-778C-4AF2-8D88-E04AA9F039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194570"/>
      </p:ext>
    </p:extLst>
  </p:cSld>
  <p:clrMapOvr>
    <a:masterClrMapping/>
  </p:clrMapOvr>
  <p:transition spd="med" advClick="0" advTm="9000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82410-FD83-4F72-808C-C1619A4881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859449"/>
      </p:ext>
    </p:extLst>
  </p:cSld>
  <p:clrMapOvr>
    <a:masterClrMapping/>
  </p:clrMapOvr>
  <p:transition spd="med" advClick="0" advTm="9000"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52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752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C5D16-0DCC-4624-A2D6-9BC7B06AE0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161972"/>
      </p:ext>
    </p:extLst>
  </p:cSld>
  <p:clrMapOvr>
    <a:masterClrMapping/>
  </p:clrMapOvr>
  <p:transition spd="med" advClick="0" advTm="9000"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70A58-E42C-40E3-91B0-88C3188630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334755"/>
      </p:ext>
    </p:extLst>
  </p:cSld>
  <p:clrMapOvr>
    <a:masterClrMapping/>
  </p:clrMapOvr>
  <p:transition spd="med" advClick="0" advTm="9000">
    <p:strip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E5E61-2B25-436C-9F4E-9DC9E4BB44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691782"/>
      </p:ext>
    </p:extLst>
  </p:cSld>
  <p:clrMapOvr>
    <a:masterClrMapping/>
  </p:clrMapOvr>
  <p:transition spd="med" advClick="0" advTm="9000">
    <p:strip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972BC-322F-4BF8-9EEF-45930E189E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062036"/>
      </p:ext>
    </p:extLst>
  </p:cSld>
  <p:clrMapOvr>
    <a:masterClrMapping/>
  </p:clrMapOvr>
  <p:transition spd="med" advClick="0" advTm="9000"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CFAF3-B993-44F0-B95C-57891A6277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95311"/>
      </p:ext>
    </p:extLst>
  </p:cSld>
  <p:clrMapOvr>
    <a:masterClrMapping/>
  </p:clrMapOvr>
  <p:transition spd="med" advClick="0" advTm="9000"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83579F-3BB7-4127-94FA-C545475EB9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5377987"/>
      </p:ext>
    </p:extLst>
  </p:cSld>
  <p:clrMapOvr>
    <a:masterClrMapping/>
  </p:clrMapOvr>
  <p:transition spd="med" advClick="0" advTm="9000">
    <p:strips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906D58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ltGray">
          <a:xfrm>
            <a:off x="609600" y="228600"/>
            <a:ext cx="8239125" cy="6391275"/>
          </a:xfrm>
          <a:prstGeom prst="rect">
            <a:avLst/>
          </a:prstGeom>
          <a:solidFill>
            <a:srgbClr val="EDE7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alt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ltGray">
          <a:xfrm>
            <a:off x="1016000" y="1600200"/>
            <a:ext cx="76708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64" name="Picture 4" descr="A:\minispir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"/>
          <a:stretch>
            <a:fillRect/>
          </a:stretch>
        </p:blipFill>
        <p:spPr bwMode="ltGray">
          <a:xfrm>
            <a:off x="0" y="50800"/>
            <a:ext cx="11811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A:\minispir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9"/>
          <a:stretch>
            <a:fillRect/>
          </a:stretch>
        </p:blipFill>
        <p:spPr bwMode="ltGray">
          <a:xfrm>
            <a:off x="0" y="4222750"/>
            <a:ext cx="11811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752600"/>
            <a:ext cx="762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413" y="61071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2813" y="610711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537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1813" y="61071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9B95601-BD91-4363-8BDF-79A0A22601B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 advClick="0" advTm="9000">
    <p:strips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5" Type="http://schemas.openxmlformats.org/officeDocument/2006/relationships/image" Target="../media/image18.png"/><Relationship Id="rId1" Type="http://schemas.microsoft.com/office/2007/relationships/media" Target="file://localhost/E:/25%20Track%2025.wma" TargetMode="External"/><Relationship Id="rId2" Type="http://schemas.openxmlformats.org/officeDocument/2006/relationships/audio" Target="file://localhost/E:/25%20Track%2025.wma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eslprintables.com/vocabulary_worksheets/jobs_occupations_professions/job_ads/Reading_Comprehension_Job_Ad_28989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1" Type="http://schemas.microsoft.com/office/2007/relationships/media" Target="file://localhost/E:/25%20Track%2025.wma" TargetMode="External"/><Relationship Id="rId2" Type="http://schemas.openxmlformats.org/officeDocument/2006/relationships/audio" Target="file://localhost/E:/25%20Track%2025.wm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28800" y="304800"/>
            <a:ext cx="62440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x-none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LAS PROFESIONES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5968425"/>
            <a:ext cx="79239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x-none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M. José Suárez				Febrero 2015</a:t>
            </a:r>
            <a:endParaRPr 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10" y="1408689"/>
            <a:ext cx="7137396" cy="407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70492"/>
      </p:ext>
    </p:extLst>
  </p:cSld>
  <p:clrMapOvr>
    <a:masterClrMapping/>
  </p:clrMapOvr>
  <p:transition spd="med" advClick="0" advTm="9000">
    <p:strip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066800" y="533400"/>
            <a:ext cx="73152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n-US" sz="2800" dirty="0"/>
              <a:t>Yo soy </a:t>
            </a:r>
            <a:r>
              <a:rPr lang="es-ES_tradnl" altLang="en-US" sz="3200" dirty="0">
                <a:solidFill>
                  <a:srgbClr val="A50021"/>
                </a:solidFill>
              </a:rPr>
              <a:t>abogado</a:t>
            </a:r>
            <a:r>
              <a:rPr lang="es-ES_tradnl" altLang="en-US" sz="2800" dirty="0"/>
              <a:t> y me gusta proteger</a:t>
            </a:r>
          </a:p>
          <a:p>
            <a:pPr>
              <a:spcBef>
                <a:spcPct val="50000"/>
              </a:spcBef>
            </a:pPr>
            <a:r>
              <a:rPr lang="es-ES_tradnl" altLang="en-US" sz="2800" dirty="0"/>
              <a:t>los derechos de la gente.  ¿En qué </a:t>
            </a:r>
            <a:r>
              <a:rPr lang="es-ES_tradnl" altLang="en-US" sz="2800" dirty="0" smtClean="0"/>
              <a:t>trabaja</a:t>
            </a:r>
            <a:r>
              <a:rPr lang="x-none" altLang="en-US" sz="2800" dirty="0" smtClean="0"/>
              <a:t> usted</a:t>
            </a:r>
            <a:r>
              <a:rPr lang="es-ES_tradnl" altLang="en-US" sz="2800" dirty="0" smtClean="0"/>
              <a:t>?</a:t>
            </a:r>
            <a:endParaRPr lang="en-US" altLang="en-US" sz="2800" dirty="0"/>
          </a:p>
        </p:txBody>
      </p:sp>
      <p:pic>
        <p:nvPicPr>
          <p:cNvPr id="24578" name="Picture 2" descr="http://trialtheater.com/wp-content/uploads/2011/05/Male-lawyer-examine-civilianreduc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867" y="1792128"/>
            <a:ext cx="6422933" cy="483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6000"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905000" y="533400"/>
            <a:ext cx="59436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n-US" dirty="0"/>
              <a:t>Yo soy </a:t>
            </a:r>
            <a:r>
              <a:rPr lang="es-ES_tradnl" altLang="en-US" sz="3200" dirty="0">
                <a:solidFill>
                  <a:srgbClr val="A50021"/>
                </a:solidFill>
              </a:rPr>
              <a:t>médico</a:t>
            </a:r>
            <a:r>
              <a:rPr lang="es-ES_tradnl" altLang="en-US" dirty="0"/>
              <a:t> y me gusta curar</a:t>
            </a:r>
          </a:p>
          <a:p>
            <a:pPr>
              <a:spcBef>
                <a:spcPct val="50000"/>
              </a:spcBef>
            </a:pPr>
            <a:r>
              <a:rPr lang="es-ES_tradnl" altLang="en-US" dirty="0"/>
              <a:t>a los pobres enfermos. ¿En qué </a:t>
            </a:r>
            <a:r>
              <a:rPr lang="es-ES_tradnl" altLang="en-US" dirty="0" smtClean="0"/>
              <a:t>trabaja</a:t>
            </a:r>
            <a:r>
              <a:rPr lang="x-none" altLang="en-US" dirty="0" smtClean="0"/>
              <a:t> usted</a:t>
            </a:r>
            <a:r>
              <a:rPr lang="es-ES_tradnl" altLang="en-US" dirty="0" smtClean="0"/>
              <a:t>?</a:t>
            </a:r>
            <a:endParaRPr lang="en-US" altLang="en-US" dirty="0"/>
          </a:p>
        </p:txBody>
      </p:sp>
      <p:pic>
        <p:nvPicPr>
          <p:cNvPr id="5126" name="Picture 6" descr="http://migreny.com.pl/wp-content/uploads/2013/06/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2" y="1846036"/>
            <a:ext cx="6429375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6000">
    <p:strip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066800" y="5257800"/>
            <a:ext cx="77724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n-US" sz="2800" dirty="0"/>
              <a:t>Yo soy </a:t>
            </a:r>
            <a:r>
              <a:rPr lang="es-ES_tradnl" altLang="en-US" sz="3200" dirty="0" smtClean="0">
                <a:solidFill>
                  <a:srgbClr val="A50021"/>
                </a:solidFill>
              </a:rPr>
              <a:t>estilista</a:t>
            </a:r>
            <a:r>
              <a:rPr lang="es-ES_tradnl" altLang="en-US" sz="2800" dirty="0" smtClean="0"/>
              <a:t> </a:t>
            </a:r>
            <a:r>
              <a:rPr lang="es-ES_tradnl" altLang="en-US" sz="2800" dirty="0"/>
              <a:t>y me gusta </a:t>
            </a:r>
            <a:r>
              <a:rPr lang="es-ES_tradnl" altLang="en-US" sz="2800" dirty="0" smtClean="0"/>
              <a:t>cortar</a:t>
            </a:r>
            <a:endParaRPr lang="es-ES_tradnl" altLang="en-US" sz="2800" dirty="0"/>
          </a:p>
          <a:p>
            <a:pPr>
              <a:spcBef>
                <a:spcPct val="50000"/>
              </a:spcBef>
            </a:pPr>
            <a:r>
              <a:rPr lang="es-ES_tradnl" altLang="en-US" sz="2800" dirty="0"/>
              <a:t>e</a:t>
            </a:r>
            <a:r>
              <a:rPr lang="es-ES_tradnl" altLang="en-US" sz="2800" dirty="0" smtClean="0"/>
              <a:t>l </a:t>
            </a:r>
            <a:r>
              <a:rPr lang="es-ES_tradnl" altLang="en-US" sz="2800" dirty="0" smtClean="0"/>
              <a:t>pelo</a:t>
            </a:r>
            <a:r>
              <a:rPr lang="es-ES_tradnl" altLang="en-US" sz="2800" dirty="0" smtClean="0"/>
              <a:t> </a:t>
            </a:r>
            <a:r>
              <a:rPr lang="es-ES_tradnl" altLang="en-US" sz="2800" dirty="0"/>
              <a:t>de mis clientes. ¿En qué </a:t>
            </a:r>
            <a:r>
              <a:rPr lang="es-ES_tradnl" altLang="en-US" sz="2800" dirty="0" smtClean="0"/>
              <a:t>trabaja</a:t>
            </a:r>
            <a:r>
              <a:rPr lang="x-none" altLang="en-US" sz="2800" dirty="0" smtClean="0"/>
              <a:t> usted?</a:t>
            </a:r>
            <a:endParaRPr lang="en-US" altLang="en-US" sz="2800" dirty="0"/>
          </a:p>
        </p:txBody>
      </p:sp>
      <p:pic>
        <p:nvPicPr>
          <p:cNvPr id="26626" name="Picture 2" descr="http://blog.huthwaite.co.uk/wp-content/uploads/2012/07/Hairdressin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91" y="600934"/>
            <a:ext cx="6654909" cy="442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447800" y="457200"/>
            <a:ext cx="72390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n-US" sz="2800" dirty="0"/>
              <a:t>Yo soy </a:t>
            </a:r>
            <a:r>
              <a:rPr lang="es-ES_tradnl" altLang="en-US" sz="2800" dirty="0">
                <a:solidFill>
                  <a:srgbClr val="A50021"/>
                </a:solidFill>
              </a:rPr>
              <a:t>granjero</a:t>
            </a:r>
            <a:r>
              <a:rPr lang="es-ES_tradnl" altLang="en-US" sz="2800" dirty="0"/>
              <a:t> y me gusta producir</a:t>
            </a:r>
          </a:p>
          <a:p>
            <a:pPr>
              <a:spcBef>
                <a:spcPct val="50000"/>
              </a:spcBef>
            </a:pPr>
            <a:r>
              <a:rPr lang="es-ES_tradnl" altLang="en-US" sz="2800" dirty="0"/>
              <a:t>comestibles y animales.  ¿Ahora qué </a:t>
            </a:r>
            <a:r>
              <a:rPr lang="es-ES_tradnl" altLang="en-US" sz="2800" dirty="0" smtClean="0"/>
              <a:t>dice</a:t>
            </a:r>
            <a:r>
              <a:rPr lang="x-none" altLang="en-US" sz="2800" dirty="0" smtClean="0"/>
              <a:t> usted</a:t>
            </a:r>
            <a:r>
              <a:rPr lang="es-ES_tradnl" altLang="en-US" sz="2800" dirty="0" smtClean="0"/>
              <a:t>?</a:t>
            </a:r>
            <a:endParaRPr lang="en-US" altLang="en-US" sz="2800" dirty="0"/>
          </a:p>
        </p:txBody>
      </p:sp>
      <p:pic>
        <p:nvPicPr>
          <p:cNvPr id="23554" name="Picture 2" descr="https://fldpi.files.wordpress.com/2011/09/farm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13181"/>
            <a:ext cx="7543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838200" y="346075"/>
            <a:ext cx="81534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 err="1"/>
              <a:t>Yo</a:t>
            </a:r>
            <a:r>
              <a:rPr lang="en-US" altLang="en-US" sz="3200" dirty="0"/>
              <a:t> soy </a:t>
            </a:r>
            <a:r>
              <a:rPr lang="en-US" altLang="en-US" sz="3600" dirty="0" err="1">
                <a:solidFill>
                  <a:srgbClr val="FF3300"/>
                </a:solidFill>
              </a:rPr>
              <a:t>secretaria</a:t>
            </a:r>
            <a:r>
              <a:rPr lang="en-US" altLang="en-US" sz="3200" dirty="0"/>
              <a:t> y me </a:t>
            </a:r>
            <a:r>
              <a:rPr lang="en-US" altLang="en-US" sz="3200" dirty="0" err="1"/>
              <a:t>gusta</a:t>
            </a:r>
            <a:r>
              <a:rPr lang="en-US" altLang="en-US" sz="3200" dirty="0"/>
              <a:t> </a:t>
            </a:r>
            <a:r>
              <a:rPr lang="en-US" altLang="en-US" sz="3200" dirty="0" err="1" smtClean="0"/>
              <a:t>usar</a:t>
            </a:r>
            <a:r>
              <a:rPr lang="en-US" altLang="en-US" sz="3200" dirty="0" smtClean="0"/>
              <a:t> la </a:t>
            </a:r>
            <a:r>
              <a:rPr lang="en-US" altLang="en-US" sz="3200" dirty="0" err="1" smtClean="0"/>
              <a:t>computadora</a:t>
            </a:r>
            <a:r>
              <a:rPr lang="en-US" altLang="en-US" sz="3200" dirty="0" smtClean="0"/>
              <a:t> y </a:t>
            </a:r>
            <a:r>
              <a:rPr lang="en-US" altLang="en-US" sz="3200" dirty="0" err="1" smtClean="0"/>
              <a:t>organizar</a:t>
            </a:r>
            <a:r>
              <a:rPr lang="en-US" altLang="en-US" sz="3200" dirty="0" smtClean="0"/>
              <a:t> </a:t>
            </a:r>
            <a:r>
              <a:rPr lang="en-US" altLang="en-US" sz="3200" dirty="0"/>
              <a:t>en la </a:t>
            </a:r>
            <a:r>
              <a:rPr lang="en-US" altLang="en-US" sz="3200" dirty="0" err="1"/>
              <a:t>oficina</a:t>
            </a:r>
            <a:r>
              <a:rPr lang="en-US" altLang="en-US" sz="3200" dirty="0"/>
              <a:t>.  </a:t>
            </a:r>
            <a:r>
              <a:rPr lang="en-US" altLang="en-US" sz="3200" dirty="0">
                <a:cs typeface="Times New Roman" charset="0"/>
              </a:rPr>
              <a:t>¿</a:t>
            </a:r>
            <a:r>
              <a:rPr lang="en-US" altLang="en-US" sz="3200" dirty="0" err="1">
                <a:cs typeface="Times New Roman" charset="0"/>
              </a:rPr>
              <a:t>En</a:t>
            </a:r>
            <a:r>
              <a:rPr lang="en-US" altLang="en-US" sz="3200" dirty="0">
                <a:cs typeface="Times New Roman" charset="0"/>
              </a:rPr>
              <a:t> </a:t>
            </a:r>
            <a:r>
              <a:rPr lang="en-US" altLang="en-US" sz="3200" dirty="0" err="1">
                <a:cs typeface="Times New Roman" charset="0"/>
              </a:rPr>
              <a:t>qué</a:t>
            </a:r>
            <a:r>
              <a:rPr lang="en-US" altLang="en-US" sz="3200" dirty="0">
                <a:cs typeface="Times New Roman" charset="0"/>
              </a:rPr>
              <a:t> </a:t>
            </a:r>
            <a:r>
              <a:rPr lang="en-US" altLang="en-US" sz="3200" dirty="0" err="1" smtClean="0">
                <a:cs typeface="Times New Roman" charset="0"/>
              </a:rPr>
              <a:t>trabaja</a:t>
            </a:r>
            <a:r>
              <a:rPr lang="x-none" altLang="en-US" sz="3200" dirty="0" smtClean="0">
                <a:cs typeface="Times New Roman" charset="0"/>
              </a:rPr>
              <a:t> usted</a:t>
            </a:r>
            <a:r>
              <a:rPr lang="en-US" altLang="en-US" sz="3200" dirty="0" smtClean="0">
                <a:cs typeface="Times New Roman" charset="0"/>
              </a:rPr>
              <a:t>?</a:t>
            </a:r>
            <a:endParaRPr lang="en-US" altLang="en-US" sz="3200" dirty="0"/>
          </a:p>
        </p:txBody>
      </p:sp>
      <p:pic>
        <p:nvPicPr>
          <p:cNvPr id="22530" name="Picture 2" descr="http://www.clearvisiondevelopment.com/wp-content/uploads/2012/06/bigstockphoto_Friendly_Secretary_507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7684491" cy="442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strip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85800" y="533400"/>
            <a:ext cx="860107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000" dirty="0" err="1"/>
              <a:t>Yo</a:t>
            </a:r>
            <a:r>
              <a:rPr lang="en-US" altLang="en-US" sz="3000" dirty="0"/>
              <a:t> soy </a:t>
            </a:r>
            <a:r>
              <a:rPr lang="en-US" altLang="en-US" sz="3600" dirty="0" err="1">
                <a:solidFill>
                  <a:srgbClr val="FF3300"/>
                </a:solidFill>
              </a:rPr>
              <a:t>piloto</a:t>
            </a:r>
            <a:r>
              <a:rPr lang="en-US" altLang="en-US" sz="3000" dirty="0"/>
              <a:t> y me </a:t>
            </a:r>
            <a:r>
              <a:rPr lang="en-US" altLang="en-US" sz="3000" dirty="0" err="1"/>
              <a:t>gusta</a:t>
            </a:r>
            <a:r>
              <a:rPr lang="en-US" altLang="en-US" sz="3000" dirty="0"/>
              <a:t> </a:t>
            </a:r>
            <a:r>
              <a:rPr lang="en-US" altLang="en-US" sz="3000" dirty="0" err="1"/>
              <a:t>viajar</a:t>
            </a:r>
            <a:endParaRPr lang="en-US" altLang="en-US" sz="3000" dirty="0"/>
          </a:p>
          <a:p>
            <a:r>
              <a:rPr lang="en-US" altLang="en-US" sz="3000" dirty="0" err="1"/>
              <a:t>en</a:t>
            </a:r>
            <a:r>
              <a:rPr lang="en-US" altLang="en-US" sz="3000" dirty="0"/>
              <a:t> mi </a:t>
            </a:r>
            <a:r>
              <a:rPr lang="en-US" altLang="en-US" sz="3000" dirty="0" err="1"/>
              <a:t>avión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por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todo</a:t>
            </a:r>
            <a:r>
              <a:rPr lang="en-US" altLang="en-US" sz="3000" dirty="0"/>
              <a:t> el </a:t>
            </a:r>
            <a:r>
              <a:rPr lang="en-US" altLang="en-US" sz="3000" dirty="0" err="1"/>
              <a:t>cielo</a:t>
            </a:r>
            <a:r>
              <a:rPr lang="en-US" altLang="en-US" sz="3000" dirty="0"/>
              <a:t>.  ¿</a:t>
            </a:r>
            <a:r>
              <a:rPr lang="en-US" altLang="en-US" sz="3000" dirty="0" err="1"/>
              <a:t>En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qué</a:t>
            </a:r>
            <a:r>
              <a:rPr lang="en-US" altLang="en-US" sz="3000" dirty="0"/>
              <a:t> </a:t>
            </a:r>
            <a:r>
              <a:rPr lang="en-US" altLang="en-US" sz="3000" dirty="0" err="1" smtClean="0"/>
              <a:t>trabaja</a:t>
            </a:r>
            <a:r>
              <a:rPr lang="x-none" altLang="en-US" sz="3000" dirty="0" smtClean="0"/>
              <a:t> usted?</a:t>
            </a:r>
            <a:endParaRPr lang="en-US" altLang="en-US" sz="30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65532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strip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62000" y="304800"/>
            <a:ext cx="891540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err="1"/>
              <a:t>Yo</a:t>
            </a:r>
            <a:r>
              <a:rPr lang="en-US" altLang="en-US" sz="3200" dirty="0"/>
              <a:t> soy </a:t>
            </a:r>
            <a:r>
              <a:rPr lang="en-US" altLang="en-US" sz="3600" dirty="0" err="1">
                <a:solidFill>
                  <a:srgbClr val="FF3300"/>
                </a:solidFill>
              </a:rPr>
              <a:t>astronauta</a:t>
            </a:r>
            <a:r>
              <a:rPr lang="en-US" altLang="en-US" sz="3200" dirty="0"/>
              <a:t> y me </a:t>
            </a:r>
            <a:r>
              <a:rPr lang="en-US" altLang="en-US" sz="3200" dirty="0" err="1"/>
              <a:t>gusta</a:t>
            </a:r>
            <a:r>
              <a:rPr lang="en-US" altLang="en-US" sz="3200" dirty="0"/>
              <a:t> volar.</a:t>
            </a:r>
          </a:p>
          <a:p>
            <a:r>
              <a:rPr lang="en-US" altLang="en-US" sz="2800" dirty="0" err="1"/>
              <a:t>Veo</a:t>
            </a:r>
            <a:r>
              <a:rPr lang="en-US" altLang="en-US" sz="2800" dirty="0"/>
              <a:t> el sol, la </a:t>
            </a:r>
            <a:r>
              <a:rPr lang="en-US" altLang="en-US" sz="2800" dirty="0" err="1"/>
              <a:t>luna</a:t>
            </a:r>
            <a:r>
              <a:rPr lang="en-US" altLang="en-US" sz="2800" dirty="0"/>
              <a:t> y </a:t>
            </a:r>
            <a:r>
              <a:rPr lang="en-US" altLang="en-US" sz="2800" dirty="0" err="1"/>
              <a:t>las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estrellas</a:t>
            </a:r>
            <a:r>
              <a:rPr lang="en-US" altLang="en-US" sz="2800" dirty="0"/>
              <a:t>. ¿</a:t>
            </a:r>
            <a:r>
              <a:rPr lang="en-US" altLang="en-US" sz="2800" dirty="0" err="1"/>
              <a:t>En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qué</a:t>
            </a:r>
            <a:r>
              <a:rPr lang="en-US" altLang="en-US" sz="2800" dirty="0"/>
              <a:t> </a:t>
            </a:r>
            <a:r>
              <a:rPr lang="en-US" altLang="en-US" sz="2800" dirty="0" err="1" smtClean="0"/>
              <a:t>trabaja</a:t>
            </a:r>
            <a:r>
              <a:rPr lang="x-none" altLang="en-US" sz="2800" dirty="0" smtClean="0"/>
              <a:t> usted?</a:t>
            </a:r>
            <a:endParaRPr lang="en-US" altLang="en-US" sz="2800" dirty="0"/>
          </a:p>
        </p:txBody>
      </p:sp>
      <p:pic>
        <p:nvPicPr>
          <p:cNvPr id="19460" name="25 Track 25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19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799"/>
            <a:ext cx="70866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9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180166" y="492204"/>
            <a:ext cx="722499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000" dirty="0" err="1"/>
              <a:t>Yo</a:t>
            </a:r>
            <a:r>
              <a:rPr lang="en-US" altLang="en-US" sz="3000" dirty="0"/>
              <a:t> soy </a:t>
            </a:r>
            <a:r>
              <a:rPr lang="en-US" altLang="en-US" sz="3600" dirty="0" err="1">
                <a:solidFill>
                  <a:srgbClr val="FF3300"/>
                </a:solidFill>
              </a:rPr>
              <a:t>cantante</a:t>
            </a:r>
            <a:r>
              <a:rPr lang="en-US" altLang="en-US" sz="3000" dirty="0"/>
              <a:t> y me </a:t>
            </a:r>
            <a:r>
              <a:rPr lang="en-US" altLang="en-US" sz="3000" dirty="0" err="1"/>
              <a:t>gusta</a:t>
            </a:r>
            <a:r>
              <a:rPr lang="en-US" altLang="en-US" sz="3000" dirty="0"/>
              <a:t> </a:t>
            </a:r>
            <a:r>
              <a:rPr lang="en-US" altLang="en-US" sz="3000" dirty="0" err="1" smtClean="0"/>
              <a:t>cantar</a:t>
            </a:r>
            <a:r>
              <a:rPr lang="en-US" altLang="en-US" sz="3000" dirty="0" smtClean="0"/>
              <a:t> </a:t>
            </a:r>
            <a:r>
              <a:rPr lang="en-US" altLang="en-US" sz="3000" dirty="0"/>
              <a:t>y </a:t>
            </a:r>
            <a:r>
              <a:rPr lang="en-US" altLang="en-US" sz="3000" dirty="0" err="1" smtClean="0"/>
              <a:t>escribir</a:t>
            </a:r>
            <a:endParaRPr lang="en-US" altLang="en-US" sz="3000" dirty="0" smtClean="0"/>
          </a:p>
          <a:p>
            <a:r>
              <a:rPr lang="en-US" altLang="en-US" sz="3000" dirty="0" err="1" smtClean="0"/>
              <a:t>canciones</a:t>
            </a:r>
            <a:r>
              <a:rPr lang="en-US" altLang="en-US" sz="3000" dirty="0" smtClean="0"/>
              <a:t>.  </a:t>
            </a:r>
            <a:r>
              <a:rPr lang="en-US" altLang="en-US" sz="3000" dirty="0"/>
              <a:t>¿</a:t>
            </a:r>
            <a:r>
              <a:rPr lang="en-US" altLang="en-US" sz="3000" dirty="0" err="1"/>
              <a:t>En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qué</a:t>
            </a:r>
            <a:r>
              <a:rPr lang="en-US" altLang="en-US" sz="3000" dirty="0"/>
              <a:t> </a:t>
            </a:r>
            <a:r>
              <a:rPr lang="en-US" altLang="en-US" sz="3000" dirty="0" err="1" smtClean="0"/>
              <a:t>trabaja</a:t>
            </a:r>
            <a:r>
              <a:rPr lang="x-none" altLang="en-US" sz="3000" dirty="0" smtClean="0"/>
              <a:t> usted</a:t>
            </a:r>
            <a:r>
              <a:rPr lang="en-US" altLang="en-US" sz="3000" dirty="0" smtClean="0"/>
              <a:t>?</a:t>
            </a:r>
            <a:endParaRPr lang="en-US" altLang="en-US" sz="3000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1828800"/>
            <a:ext cx="7026275" cy="468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>
    <p:pull dir="l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352800" y="457200"/>
            <a:ext cx="251703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</a:t>
            </a:r>
            <a:r>
              <a:rPr lang="en-US" altLang="en-US" sz="3000" dirty="0" smtClean="0"/>
              <a:t>:</a:t>
            </a:r>
            <a:endParaRPr lang="en-US" altLang="en-US" sz="3000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19200" y="1235501"/>
            <a:ext cx="704943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 smtClean="0"/>
              <a:t>1. </a:t>
            </a:r>
            <a:r>
              <a:rPr lang="en-US" altLang="en-US" dirty="0" err="1" smtClean="0"/>
              <a:t>Tu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maestra</a:t>
            </a:r>
            <a:r>
              <a:rPr lang="en-US" altLang="en-US" dirty="0" smtClean="0"/>
              <a:t> will assign you </a:t>
            </a:r>
            <a:r>
              <a:rPr lang="en-US" altLang="en-US" i="1" dirty="0" err="1" smtClean="0"/>
              <a:t>una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profesi</a:t>
            </a:r>
            <a:r>
              <a:rPr lang="x-none" altLang="en-US" i="1" dirty="0" smtClean="0"/>
              <a:t>ón</a:t>
            </a:r>
            <a:r>
              <a:rPr lang="x-none" altLang="en-US" dirty="0" smtClean="0"/>
              <a:t>.</a:t>
            </a:r>
          </a:p>
          <a:p>
            <a:endParaRPr lang="x-none" altLang="en-US" dirty="0" smtClean="0"/>
          </a:p>
          <a:p>
            <a:r>
              <a:rPr lang="es-ES" altLang="en-US" dirty="0" smtClean="0"/>
              <a:t>2. </a:t>
            </a:r>
            <a:r>
              <a:rPr lang="x-none" altLang="en-US" i="1" dirty="0" smtClean="0"/>
              <a:t>Entrevista  </a:t>
            </a:r>
            <a:r>
              <a:rPr lang="x-none" altLang="en-US" i="1" dirty="0" smtClean="0"/>
              <a:t>a </a:t>
            </a:r>
            <a:r>
              <a:rPr lang="es-ES" altLang="en-US" i="1" dirty="0" smtClean="0"/>
              <a:t>5 de tus</a:t>
            </a:r>
            <a:r>
              <a:rPr lang="x-none" altLang="en-US" i="1" dirty="0" smtClean="0"/>
              <a:t> compañeros</a:t>
            </a:r>
            <a:r>
              <a:rPr lang="es-ES" altLang="en-US" i="1" dirty="0" smtClean="0"/>
              <a:t>.</a:t>
            </a:r>
            <a:r>
              <a:rPr lang="x-none" altLang="en-US" i="1" dirty="0" smtClean="0"/>
              <a:t> </a:t>
            </a:r>
            <a:endParaRPr lang="x-none" altLang="en-US" i="1" dirty="0" smtClean="0"/>
          </a:p>
          <a:p>
            <a:r>
              <a:rPr lang="x-none" altLang="en-US" dirty="0" smtClean="0"/>
              <a:t>(al menos a 5).</a:t>
            </a:r>
            <a:r>
              <a:rPr lang="en-US" altLang="en-US" dirty="0" smtClean="0"/>
              <a:t> Interview your classmates</a:t>
            </a:r>
            <a:r>
              <a:rPr lang="en-US" altLang="en-US" dirty="0" smtClean="0"/>
              <a:t>.</a:t>
            </a:r>
          </a:p>
          <a:p>
            <a:endParaRPr lang="en-US" altLang="en-US" dirty="0"/>
          </a:p>
          <a:p>
            <a:r>
              <a:rPr lang="en-US" altLang="en-US" dirty="0" smtClean="0"/>
              <a:t>3. </a:t>
            </a:r>
            <a:r>
              <a:rPr lang="en-US" altLang="en-US" dirty="0" err="1" smtClean="0"/>
              <a:t>Crea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tabla</a:t>
            </a:r>
            <a:r>
              <a:rPr lang="en-US" altLang="en-US" dirty="0" smtClean="0"/>
              <a:t>. Make a 3 X 6 table on paper for 3 long columns and 6 rows. See your teacher’s model.  </a:t>
            </a:r>
            <a:endParaRPr lang="x-none" altLang="en-US" dirty="0" smtClean="0"/>
          </a:p>
          <a:p>
            <a:endParaRPr lang="x-none" altLang="en-US" dirty="0" smtClean="0"/>
          </a:p>
          <a:p>
            <a:r>
              <a:rPr lang="es-ES" altLang="en-US" dirty="0" smtClean="0"/>
              <a:t>3. </a:t>
            </a:r>
            <a:r>
              <a:rPr lang="x-none" altLang="en-US" dirty="0" smtClean="0"/>
              <a:t>Pregunta </a:t>
            </a:r>
            <a:r>
              <a:rPr lang="en-US" altLang="en-US" dirty="0" smtClean="0"/>
              <a:t> a </a:t>
            </a:r>
            <a:r>
              <a:rPr lang="en-US" altLang="en-US" dirty="0" err="1" smtClean="0"/>
              <a:t>cada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uno</a:t>
            </a:r>
            <a:r>
              <a:rPr lang="en-US" altLang="en-US" dirty="0" smtClean="0"/>
              <a:t>. Ask each classmate:</a:t>
            </a:r>
            <a:endParaRPr lang="en-US" altLang="en-US" dirty="0" smtClean="0"/>
          </a:p>
          <a:p>
            <a:r>
              <a:rPr lang="en-US" altLang="en-US" dirty="0" smtClean="0"/>
              <a:t>A</a:t>
            </a:r>
            <a:r>
              <a:rPr lang="en-US" altLang="en-US" dirty="0" smtClean="0"/>
              <a:t>. </a:t>
            </a:r>
            <a:r>
              <a:rPr lang="en-US" altLang="en-US" dirty="0" smtClean="0">
                <a:cs typeface="Times New Roman" charset="0"/>
              </a:rPr>
              <a:t>¿</a:t>
            </a:r>
            <a:r>
              <a:rPr lang="es-ES" altLang="en-US" dirty="0"/>
              <a:t>C</a:t>
            </a:r>
            <a:r>
              <a:rPr lang="x-none" altLang="en-US" dirty="0" smtClean="0"/>
              <a:t>uál </a:t>
            </a:r>
            <a:r>
              <a:rPr lang="x-none" altLang="en-US" dirty="0" smtClean="0"/>
              <a:t>es su profesión? </a:t>
            </a:r>
          </a:p>
          <a:p>
            <a:r>
              <a:rPr lang="en-US" altLang="en-US" dirty="0" smtClean="0"/>
              <a:t>B. </a:t>
            </a:r>
            <a:r>
              <a:rPr lang="en-US" altLang="en-US" dirty="0" smtClean="0"/>
              <a:t>.</a:t>
            </a:r>
            <a:r>
              <a:rPr lang="en-US" altLang="en-US" dirty="0" smtClean="0">
                <a:cs typeface="Times New Roman" charset="0"/>
              </a:rPr>
              <a:t>¿</a:t>
            </a:r>
            <a:r>
              <a:rPr lang="es-ES" altLang="en-US" dirty="0"/>
              <a:t>C</a:t>
            </a:r>
            <a:r>
              <a:rPr lang="x-none" altLang="en-US" dirty="0" smtClean="0"/>
              <a:t>uáles </a:t>
            </a:r>
            <a:r>
              <a:rPr lang="x-none" altLang="en-US" dirty="0" smtClean="0"/>
              <a:t>son sus responsabilidades</a:t>
            </a:r>
            <a:r>
              <a:rPr lang="x-none" altLang="en-US" dirty="0" smtClean="0"/>
              <a:t>?</a:t>
            </a:r>
            <a:endParaRPr lang="en-US" altLang="en-US" dirty="0" smtClean="0"/>
          </a:p>
          <a:p>
            <a:endParaRPr lang="en-US" altLang="en-US" dirty="0"/>
          </a:p>
          <a:p>
            <a:r>
              <a:rPr lang="en-US" altLang="en-US" dirty="0" smtClean="0"/>
              <a:t>Write down the name and answers in your table. </a:t>
            </a:r>
            <a:endParaRPr lang="en-US" alt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71" r="98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64182"/>
            <a:ext cx="2343150" cy="155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746028"/>
      </p:ext>
    </p:extLst>
  </p:cSld>
  <p:clrMapOvr>
    <a:masterClrMapping/>
  </p:clrMapOvr>
  <p:transition spd="med" advClick="0" advTm="9000">
    <p:strip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75851" y="609600"/>
            <a:ext cx="467147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x-none" altLang="en-US" sz="6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Busco empleo</a:t>
            </a:r>
            <a:r>
              <a:rPr lang="en-US" altLang="en-US" sz="3000" dirty="0" smtClean="0"/>
              <a:t>:</a:t>
            </a:r>
            <a:endParaRPr lang="en-US" altLang="en-US" sz="3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894134"/>
              </p:ext>
            </p:extLst>
          </p:nvPr>
        </p:nvGraphicFramePr>
        <p:xfrm>
          <a:off x="1330260" y="1823859"/>
          <a:ext cx="6286500" cy="411480"/>
        </p:xfrm>
        <a:graphic>
          <a:graphicData uri="http://schemas.openxmlformats.org/drawingml/2006/table">
            <a:tbl>
              <a:tblPr/>
              <a:tblGrid>
                <a:gridCol w="6286500"/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Verdana"/>
                        </a:rPr>
                        <a:t> </a:t>
                      </a:r>
                      <a:r>
                        <a:rPr lang="en-US" b="1" dirty="0">
                          <a:latin typeface="Verdana"/>
                          <a:hlinkClick r:id="rId2" tooltip="English Worksheets: Reading Comprehension - Job Advertisements"/>
                        </a:rPr>
                        <a:t>Reading Comprehension - Job Advertisements</a:t>
                      </a:r>
                      <a:r>
                        <a:rPr lang="en-US" dirty="0">
                          <a:latin typeface="Verdana"/>
                        </a:rPr>
                        <a:t/>
                      </a:r>
                      <a:br>
                        <a:rPr lang="en-US" dirty="0">
                          <a:latin typeface="Verdana"/>
                        </a:rPr>
                      </a:br>
                      <a:r>
                        <a:rPr lang="en-US" sz="900" dirty="0" smtClean="0">
                          <a:effectLst/>
                          <a:latin typeface="Verdana"/>
                        </a:rPr>
                        <a:t>.</a:t>
                      </a:r>
                      <a:r>
                        <a:rPr lang="en-US" sz="900" dirty="0">
                          <a:effectLst/>
                          <a:latin typeface="Verdana"/>
                        </a:rPr>
                        <a:t> </a:t>
                      </a:r>
                      <a:endParaRPr lang="en-US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33550" y="35353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2438400"/>
            <a:ext cx="693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Here are </a:t>
            </a:r>
            <a:r>
              <a:rPr lang="x-none" dirty="0" smtClean="0"/>
              <a:t>seis anuncios (</a:t>
            </a:r>
            <a:r>
              <a:rPr lang="en-US" dirty="0" smtClean="0"/>
              <a:t>adverts</a:t>
            </a:r>
            <a:r>
              <a:rPr lang="x-none" dirty="0" smtClean="0"/>
              <a:t>)</a:t>
            </a:r>
            <a:r>
              <a:rPr lang="en-US" dirty="0" smtClean="0"/>
              <a:t> that I have used to practice job interviews in the classroom. </a:t>
            </a:r>
            <a:r>
              <a:rPr lang="x-none" dirty="0"/>
              <a:t>B</a:t>
            </a:r>
            <a:r>
              <a:rPr lang="en-US" dirty="0" smtClean="0"/>
              <a:t>rainstorm the questions that interviewers and interviewees may </a:t>
            </a:r>
            <a:r>
              <a:rPr lang="x-none" dirty="0" smtClean="0"/>
              <a:t>preguntar</a:t>
            </a:r>
            <a:r>
              <a:rPr lang="en-US" dirty="0" smtClean="0"/>
              <a:t> at a </a:t>
            </a:r>
            <a:r>
              <a:rPr lang="x-none" dirty="0" smtClean="0"/>
              <a:t>entrevista de trabajo. </a:t>
            </a:r>
          </a:p>
          <a:p>
            <a:endParaRPr lang="x-none" dirty="0" smtClean="0"/>
          </a:p>
          <a:p>
            <a:r>
              <a:rPr lang="x-none" dirty="0" smtClean="0"/>
              <a:t>D</a:t>
            </a:r>
            <a:r>
              <a:rPr lang="en-US" dirty="0" err="1" smtClean="0"/>
              <a:t>ivide</a:t>
            </a:r>
            <a:r>
              <a:rPr lang="en-US" dirty="0" smtClean="0"/>
              <a:t> the class into applicants and employers. The applicants cycle between the various employers and the interviewers must eventually choose the best person for the job. </a:t>
            </a:r>
            <a:endParaRPr lang="en-US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08" b="88438" l="17804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65" t="17773" r="2394" b="10758"/>
          <a:stretch/>
        </p:blipFill>
        <p:spPr bwMode="auto">
          <a:xfrm>
            <a:off x="1066800" y="304800"/>
            <a:ext cx="1626426" cy="144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275754"/>
      </p:ext>
    </p:extLst>
  </p:cSld>
  <p:clrMapOvr>
    <a:masterClrMapping/>
  </p:clrMapOvr>
  <p:transition spd="med" advClick="0" advTm="9000">
    <p:strip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634440" y="838200"/>
            <a:ext cx="8512331" cy="5424988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chemeClr val="tx2"/>
              </a:buClr>
            </a:pPr>
            <a:r>
              <a:rPr lang="x-none" sz="3600" b="1" dirty="0" smtClean="0">
                <a:solidFill>
                  <a:schemeClr val="tx2"/>
                </a:solidFill>
              </a:rPr>
              <a:t>	</a:t>
            </a:r>
            <a:r>
              <a:rPr lang="es-ES" sz="3600" b="1" dirty="0" smtClean="0">
                <a:solidFill>
                  <a:schemeClr val="tx2"/>
                </a:solidFill>
              </a:rPr>
              <a:t>En esta </a:t>
            </a:r>
            <a:r>
              <a:rPr lang="x-none" sz="3600" b="1" dirty="0" smtClean="0">
                <a:solidFill>
                  <a:schemeClr val="tx2"/>
                </a:solidFill>
              </a:rPr>
              <a:t>lección</a:t>
            </a:r>
            <a:r>
              <a:rPr lang="es-ES" sz="3600" b="1" dirty="0" smtClean="0">
                <a:solidFill>
                  <a:schemeClr val="tx2"/>
                </a:solidFill>
              </a:rPr>
              <a:t> nuestro objetivo es </a:t>
            </a:r>
            <a:r>
              <a:rPr lang="es-ES" sz="3600" b="1" dirty="0" smtClean="0">
                <a:solidFill>
                  <a:srgbClr val="C00000"/>
                </a:solidFill>
              </a:rPr>
              <a:t>hab</a:t>
            </a:r>
            <a:r>
              <a:rPr lang="es-ES" sz="3600" b="1" dirty="0" smtClean="0">
                <a:solidFill>
                  <a:srgbClr val="C00000"/>
                </a:solidFill>
              </a:rPr>
              <a:t>lar</a:t>
            </a:r>
            <a:r>
              <a:rPr lang="es-ES" sz="3600" b="1" dirty="0" smtClean="0">
                <a:solidFill>
                  <a:schemeClr val="tx2"/>
                </a:solidFill>
              </a:rPr>
              <a:t> </a:t>
            </a:r>
            <a:r>
              <a:rPr lang="es-ES" sz="3600" b="1" dirty="0" smtClean="0">
                <a:solidFill>
                  <a:schemeClr val="tx2"/>
                </a:solidFill>
              </a:rPr>
              <a:t>de </a:t>
            </a:r>
            <a:r>
              <a:rPr lang="x-none" sz="3600" b="1" dirty="0" smtClean="0">
                <a:solidFill>
                  <a:srgbClr val="C00000"/>
                </a:solidFill>
              </a:rPr>
              <a:t>las profesiones</a:t>
            </a:r>
            <a:r>
              <a:rPr lang="es-ES" sz="3600" b="1" dirty="0" smtClean="0">
                <a:solidFill>
                  <a:schemeClr val="tx2"/>
                </a:solidFill>
              </a:rPr>
              <a:t>.</a:t>
            </a:r>
          </a:p>
          <a:p>
            <a:pPr lvl="0">
              <a:buClr>
                <a:schemeClr val="tx2"/>
              </a:buClr>
            </a:pPr>
            <a:endParaRPr lang="en-US" sz="2900" dirty="0">
              <a:solidFill>
                <a:schemeClr val="tx2"/>
              </a:solidFill>
            </a:endParaRPr>
          </a:p>
          <a:p>
            <a:pPr lvl="0">
              <a:buClr>
                <a:schemeClr val="tx2"/>
              </a:buClr>
            </a:pPr>
            <a:r>
              <a:rPr lang="x-none" sz="2900" b="1" i="1" dirty="0" smtClean="0">
                <a:solidFill>
                  <a:schemeClr val="tx2"/>
                </a:solidFill>
              </a:rPr>
              <a:t>	</a:t>
            </a:r>
            <a:r>
              <a:rPr lang="en-US" sz="2900" b="1" i="1" dirty="0" smtClean="0">
                <a:solidFill>
                  <a:schemeClr val="tx2"/>
                </a:solidFill>
              </a:rPr>
              <a:t>In order to achieve these objectives, we’re going </a:t>
            </a:r>
            <a:r>
              <a:rPr lang="x-none" sz="2900" b="1" i="1" dirty="0" smtClean="0">
                <a:solidFill>
                  <a:schemeClr val="tx2"/>
                </a:solidFill>
              </a:rPr>
              <a:t>	</a:t>
            </a:r>
            <a:r>
              <a:rPr lang="en-US" sz="2900" b="1" i="1" dirty="0" smtClean="0">
                <a:solidFill>
                  <a:schemeClr val="tx2"/>
                </a:solidFill>
              </a:rPr>
              <a:t>to</a:t>
            </a:r>
            <a:r>
              <a:rPr lang="en-US" sz="2900" b="1" dirty="0" smtClean="0">
                <a:solidFill>
                  <a:schemeClr val="tx2"/>
                </a:solidFill>
              </a:rPr>
              <a:t>:</a:t>
            </a:r>
          </a:p>
          <a:p>
            <a:pPr marL="777240" lvl="1" indent="-320040">
              <a:buClr>
                <a:schemeClr val="tx2"/>
              </a:buClr>
              <a:buFont typeface="Wingdings"/>
              <a:buChar char=""/>
            </a:pPr>
            <a:r>
              <a:rPr lang="es-ES" sz="2900" b="1" dirty="0" smtClean="0">
                <a:solidFill>
                  <a:srgbClr val="C00000"/>
                </a:solidFill>
              </a:rPr>
              <a:t>Identificar</a:t>
            </a:r>
            <a:r>
              <a:rPr lang="es-ES" sz="2900" b="1" dirty="0" smtClean="0">
                <a:solidFill>
                  <a:schemeClr val="tx2"/>
                </a:solidFill>
              </a:rPr>
              <a:t> diversas </a:t>
            </a:r>
            <a:r>
              <a:rPr lang="x-none" sz="2900" b="1" dirty="0" smtClean="0">
                <a:solidFill>
                  <a:schemeClr val="tx2"/>
                </a:solidFill>
              </a:rPr>
              <a:t>ocupaciones/profesiones</a:t>
            </a:r>
            <a:r>
              <a:rPr lang="es-ES" sz="2900" b="1" i="1" dirty="0" smtClean="0">
                <a:solidFill>
                  <a:schemeClr val="tx2"/>
                </a:solidFill>
              </a:rPr>
              <a:t>.</a:t>
            </a:r>
          </a:p>
          <a:p>
            <a:pPr marL="777240" lvl="1" indent="-320040">
              <a:buClr>
                <a:schemeClr val="tx2"/>
              </a:buClr>
              <a:buFont typeface="Wingdings"/>
              <a:buChar char=""/>
            </a:pPr>
            <a:r>
              <a:rPr lang="es-ES" sz="2900" b="1" dirty="0" smtClean="0">
                <a:solidFill>
                  <a:srgbClr val="C00000"/>
                </a:solidFill>
              </a:rPr>
              <a:t>Emparejar</a:t>
            </a:r>
            <a:r>
              <a:rPr lang="es-ES" sz="2900" b="1" dirty="0" smtClean="0">
                <a:solidFill>
                  <a:schemeClr val="tx2"/>
                </a:solidFill>
              </a:rPr>
              <a:t> algunas </a:t>
            </a:r>
            <a:r>
              <a:rPr lang="x-none" sz="2900" b="1" dirty="0" smtClean="0">
                <a:solidFill>
                  <a:schemeClr val="tx2"/>
                </a:solidFill>
              </a:rPr>
              <a:t>ocupaciones</a:t>
            </a:r>
            <a:r>
              <a:rPr lang="es-ES" sz="2900" b="1" dirty="0" smtClean="0">
                <a:solidFill>
                  <a:schemeClr val="tx2"/>
                </a:solidFill>
              </a:rPr>
              <a:t> con sus responsabilidades</a:t>
            </a:r>
            <a:r>
              <a:rPr lang="es-ES" sz="2900" b="1" i="1" dirty="0" smtClean="0">
                <a:solidFill>
                  <a:schemeClr val="tx2"/>
                </a:solidFill>
              </a:rPr>
              <a:t>.</a:t>
            </a:r>
            <a:endParaRPr lang="es-ES" sz="2900" b="1" i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16032"/>
      </p:ext>
    </p:extLst>
  </p:cSld>
  <p:clrMapOvr>
    <a:masterClrMapping/>
  </p:clrMapOvr>
  <p:transition spd="med" advClick="0" advTm="9000"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848600" cy="654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480841"/>
      </p:ext>
    </p:extLst>
  </p:cSld>
  <p:clrMapOvr>
    <a:masterClrMapping/>
  </p:clrMapOvr>
  <p:transition spd="med" advClick="0" advTm="9000">
    <p:strip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" y="288085"/>
            <a:ext cx="8666427" cy="5435842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00200" y="5924550"/>
            <a:ext cx="6400800" cy="1771650"/>
          </a:xfrm>
        </p:spPr>
        <p:txBody>
          <a:bodyPr/>
          <a:lstStyle/>
          <a:p>
            <a:r>
              <a:rPr lang="es-ES" b="1" dirty="0" smtClean="0">
                <a:solidFill>
                  <a:srgbClr val="000000"/>
                </a:solidFill>
              </a:rPr>
              <a:t>Evaluación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5926" y="397811"/>
            <a:ext cx="8452004" cy="519416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DD8047"/>
              </a:buClr>
            </a:pPr>
            <a:endParaRPr lang="es-ES" sz="2900" b="1" dirty="0" smtClean="0">
              <a:solidFill>
                <a:srgbClr val="EBDDC3"/>
              </a:solidFill>
            </a:endParaRPr>
          </a:p>
          <a:p>
            <a:pPr lvl="0" algn="ctr">
              <a:buClr>
                <a:srgbClr val="DD8047"/>
              </a:buClr>
            </a:pPr>
            <a:r>
              <a:rPr lang="es-ES" sz="4800" b="1" dirty="0" smtClean="0">
                <a:solidFill>
                  <a:schemeClr val="tx1"/>
                </a:solidFill>
              </a:rPr>
              <a:t>¡Excelente trabajo!</a:t>
            </a:r>
          </a:p>
          <a:p>
            <a:pPr lvl="0">
              <a:buClr>
                <a:srgbClr val="DD8047"/>
              </a:buClr>
            </a:pPr>
            <a:endParaRPr lang="es-ES" sz="2900" b="1" dirty="0" smtClean="0">
              <a:solidFill>
                <a:srgbClr val="EBDDC3"/>
              </a:solidFill>
            </a:endParaRPr>
          </a:p>
          <a:p>
            <a:pPr marL="320040" lvl="0" indent="-320040">
              <a:buClrTx/>
              <a:buFont typeface="Wingdings"/>
              <a:buChar char=""/>
            </a:pPr>
            <a:r>
              <a:rPr lang="es-ES" sz="2900" b="1" dirty="0" smtClean="0">
                <a:solidFill>
                  <a:schemeClr val="accent4"/>
                </a:solidFill>
              </a:rPr>
              <a:t>¿Alcanzamos (</a:t>
            </a:r>
            <a:r>
              <a:rPr lang="en-US" sz="2900" b="1" i="1" dirty="0" smtClean="0">
                <a:solidFill>
                  <a:schemeClr val="accent4"/>
                </a:solidFill>
              </a:rPr>
              <a:t>did we reach</a:t>
            </a:r>
            <a:r>
              <a:rPr lang="es-ES" sz="2900" b="1" dirty="0" smtClean="0">
                <a:solidFill>
                  <a:schemeClr val="accent4"/>
                </a:solidFill>
              </a:rPr>
              <a:t>) nuestro objetivo?</a:t>
            </a:r>
          </a:p>
          <a:p>
            <a:pPr marL="320040" lvl="0" indent="-320040">
              <a:buClrTx/>
              <a:buFont typeface="Wingdings"/>
              <a:buChar char=""/>
            </a:pPr>
            <a:r>
              <a:rPr lang="en-US" sz="2900" b="1" i="1" dirty="0" smtClean="0">
                <a:solidFill>
                  <a:schemeClr val="accent4"/>
                </a:solidFill>
              </a:rPr>
              <a:t>What was the easiest part of this lesson?</a:t>
            </a:r>
          </a:p>
          <a:p>
            <a:pPr marL="320040" lvl="0" indent="-320040">
              <a:buClrTx/>
              <a:buFont typeface="Wingdings"/>
              <a:buChar char=""/>
            </a:pPr>
            <a:r>
              <a:rPr lang="en-US" sz="2900" b="1" i="1" dirty="0" smtClean="0">
                <a:solidFill>
                  <a:schemeClr val="accent4"/>
                </a:solidFill>
              </a:rPr>
              <a:t>What was the most difficult part?</a:t>
            </a:r>
            <a:endParaRPr lang="x-none" sz="2900" b="1" i="1" dirty="0" smtClean="0">
              <a:solidFill>
                <a:schemeClr val="accent4"/>
              </a:solidFill>
            </a:endParaRPr>
          </a:p>
          <a:p>
            <a:pPr marL="320040" lvl="0" indent="-320040">
              <a:buClrTx/>
              <a:buFont typeface="Wingdings"/>
              <a:buChar char=""/>
            </a:pPr>
            <a:r>
              <a:rPr lang="x-none" sz="2900" b="1" i="1" dirty="0" smtClean="0">
                <a:solidFill>
                  <a:schemeClr val="accent4"/>
                </a:solidFill>
              </a:rPr>
              <a:t>Summarize the lesson in dos oraciones.</a:t>
            </a:r>
            <a:endParaRPr lang="en-US" sz="2900" b="1" i="1" dirty="0" smtClean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45627"/>
      </p:ext>
    </p:extLst>
  </p:cSld>
  <p:clrMapOvr>
    <a:masterClrMapping/>
  </p:clrMapOvr>
  <p:transition spd="med" advClick="0" advTm="9000"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1027"/>
          <p:cNvSpPr txBox="1">
            <a:spLocks noChangeArrowheads="1"/>
          </p:cNvSpPr>
          <p:nvPr/>
        </p:nvSpPr>
        <p:spPr bwMode="auto">
          <a:xfrm>
            <a:off x="5181600" y="1676400"/>
            <a:ext cx="3352800" cy="378565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CCFF"/>
            </a:outerShdw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Yo</a:t>
            </a:r>
            <a:r>
              <a:rPr lang="en-US" altLang="en-US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soy un </a:t>
            </a:r>
            <a:r>
              <a:rPr lang="en-US" altLang="en-US" sz="4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soldado</a:t>
            </a:r>
            <a:r>
              <a:rPr lang="en-US" altLang="en-US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y </a:t>
            </a:r>
            <a:r>
              <a:rPr lang="en-US" altLang="en-US" sz="4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defiendo</a:t>
            </a:r>
            <a:r>
              <a:rPr lang="en-US" altLang="en-US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a mi pa</a:t>
            </a:r>
            <a:r>
              <a:rPr lang="x-none" altLang="en-US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ís. </a:t>
            </a:r>
            <a:r>
              <a:rPr lang="en-US" altLang="en-US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¿</a:t>
            </a:r>
            <a:r>
              <a:rPr lang="en-US" altLang="en-US" sz="4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En</a:t>
            </a:r>
            <a:r>
              <a:rPr lang="en-US" altLang="en-US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altLang="en-US" sz="4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qué</a:t>
            </a:r>
            <a:r>
              <a:rPr lang="en-US" altLang="en-US" sz="4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altLang="en-US" sz="4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trabaja</a:t>
            </a:r>
            <a:r>
              <a:rPr lang="x-none" altLang="en-US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usted</a:t>
            </a:r>
            <a:r>
              <a:rPr lang="en-US" altLang="en-US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?</a:t>
            </a:r>
            <a:endParaRPr lang="en-US" altLang="en-US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en-US" sz="4000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444" name="Picture 11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27" y="762000"/>
            <a:ext cx="3498273" cy="499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1027"/>
          <p:cNvSpPr txBox="1">
            <a:spLocks noChangeArrowheads="1"/>
          </p:cNvSpPr>
          <p:nvPr/>
        </p:nvSpPr>
        <p:spPr bwMode="auto">
          <a:xfrm>
            <a:off x="1219200" y="304800"/>
            <a:ext cx="7315200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n-US" sz="3000" dirty="0"/>
              <a:t>Yo soy </a:t>
            </a:r>
            <a:r>
              <a:rPr lang="es-ES_tradnl" altLang="en-US" sz="3600" dirty="0" err="1" smtClean="0">
                <a:solidFill>
                  <a:srgbClr val="A50021"/>
                </a:solidFill>
              </a:rPr>
              <a:t>maestr</a:t>
            </a:r>
            <a:r>
              <a:rPr lang="x-none" altLang="en-US" sz="3600" dirty="0" smtClean="0">
                <a:solidFill>
                  <a:srgbClr val="A50021"/>
                </a:solidFill>
              </a:rPr>
              <a:t>o</a:t>
            </a:r>
            <a:r>
              <a:rPr lang="es-ES_tradnl" altLang="en-US" sz="3000" dirty="0" smtClean="0"/>
              <a:t> </a:t>
            </a:r>
            <a:r>
              <a:rPr lang="es-ES_tradnl" altLang="en-US" sz="3000" dirty="0"/>
              <a:t>y me </a:t>
            </a:r>
            <a:r>
              <a:rPr lang="es-ES_tradnl" altLang="en-US" sz="3000" b="1" dirty="0">
                <a:solidFill>
                  <a:srgbClr val="00B050"/>
                </a:solidFill>
              </a:rPr>
              <a:t>gusta enseñar</a:t>
            </a:r>
          </a:p>
          <a:p>
            <a:pPr>
              <a:spcBef>
                <a:spcPct val="50000"/>
              </a:spcBef>
            </a:pPr>
            <a:r>
              <a:rPr lang="es-ES_tradnl" altLang="en-US" sz="3000" dirty="0"/>
              <a:t>cosas útiles a niños. ¿En qué </a:t>
            </a:r>
            <a:r>
              <a:rPr lang="es-ES_tradnl" altLang="en-US" sz="3000" dirty="0" smtClean="0"/>
              <a:t>trabaja </a:t>
            </a:r>
            <a:r>
              <a:rPr lang="x-none" altLang="en-US" sz="3000" dirty="0" smtClean="0"/>
              <a:t>usted</a:t>
            </a:r>
            <a:r>
              <a:rPr lang="es-ES_tradnl" altLang="en-US" sz="3000" dirty="0" smtClean="0"/>
              <a:t>?</a:t>
            </a:r>
            <a:endParaRPr lang="en-US" altLang="en-US" sz="3000" dirty="0"/>
          </a:p>
        </p:txBody>
      </p:sp>
      <p:pic>
        <p:nvPicPr>
          <p:cNvPr id="7180" name="Picture 1036" descr="http://i.huffpost.com/gen/1816983/thumbs/o-TEACHER-STUDENT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761999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219200" y="5334000"/>
            <a:ext cx="75438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_tradnl" altLang="en-US" sz="3200" dirty="0"/>
              <a:t>Yo soy </a:t>
            </a:r>
            <a:r>
              <a:rPr lang="es-ES_tradnl" altLang="en-US" sz="3600" dirty="0">
                <a:solidFill>
                  <a:srgbClr val="A50021"/>
                </a:solidFill>
              </a:rPr>
              <a:t>cartero</a:t>
            </a:r>
            <a:r>
              <a:rPr lang="es-ES_tradnl" altLang="en-US" sz="3200" dirty="0"/>
              <a:t> y </a:t>
            </a:r>
            <a:r>
              <a:rPr lang="es-ES_tradnl" altLang="en-US" sz="3200" dirty="0">
                <a:solidFill>
                  <a:srgbClr val="00B050"/>
                </a:solidFill>
              </a:rPr>
              <a:t>me gusta entregar</a:t>
            </a:r>
          </a:p>
          <a:p>
            <a:r>
              <a:rPr lang="es-ES_tradnl" altLang="en-US" sz="3200" dirty="0"/>
              <a:t>las cartas a las casas.  ¿En qué </a:t>
            </a:r>
            <a:r>
              <a:rPr lang="es-ES_tradnl" altLang="en-US" sz="3200" dirty="0" smtClean="0"/>
              <a:t>trabaja</a:t>
            </a:r>
            <a:r>
              <a:rPr lang="x-none" altLang="en-US" sz="3200" dirty="0" smtClean="0"/>
              <a:t> usted</a:t>
            </a:r>
            <a:r>
              <a:rPr lang="es-ES_tradnl" altLang="en-US" sz="3200" dirty="0" smtClean="0"/>
              <a:t>?</a:t>
            </a:r>
            <a:endParaRPr lang="en-US" altLang="en-US" sz="3200" dirty="0"/>
          </a:p>
        </p:txBody>
      </p:sp>
      <p:pic>
        <p:nvPicPr>
          <p:cNvPr id="4101" name="Picture 5" descr="http://30daystox.com/wp-content/uploads/2013/10/Mailma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" y="457200"/>
            <a:ext cx="731291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6000"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143000" y="381000"/>
            <a:ext cx="73152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n-US" sz="2800" dirty="0"/>
              <a:t>Yo soy </a:t>
            </a:r>
            <a:r>
              <a:rPr lang="es-ES_tradnl" altLang="en-US" sz="3600" dirty="0">
                <a:solidFill>
                  <a:srgbClr val="A50021"/>
                </a:solidFill>
              </a:rPr>
              <a:t>bombero</a:t>
            </a:r>
            <a:r>
              <a:rPr lang="es-ES_tradnl" altLang="en-US" sz="2800" dirty="0"/>
              <a:t> y me </a:t>
            </a:r>
            <a:r>
              <a:rPr lang="es-ES_tradnl" altLang="en-US" sz="2800" dirty="0">
                <a:solidFill>
                  <a:srgbClr val="00B050"/>
                </a:solidFill>
              </a:rPr>
              <a:t>gusta apagar</a:t>
            </a:r>
          </a:p>
          <a:p>
            <a:pPr>
              <a:spcBef>
                <a:spcPct val="50000"/>
              </a:spcBef>
            </a:pPr>
            <a:r>
              <a:rPr lang="en-US" altLang="en-US" sz="2800" dirty="0"/>
              <a:t>l</a:t>
            </a:r>
            <a:r>
              <a:rPr lang="es-ES_tradnl" altLang="en-US" sz="2800" dirty="0"/>
              <a:t>os incendios de las casas. ¿En qué </a:t>
            </a:r>
            <a:r>
              <a:rPr lang="es-ES_tradnl" altLang="en-US" sz="2800" dirty="0" smtClean="0"/>
              <a:t>trabaja</a:t>
            </a:r>
            <a:r>
              <a:rPr lang="x-none" altLang="en-US" sz="2800" dirty="0" smtClean="0"/>
              <a:t> usted</a:t>
            </a:r>
            <a:r>
              <a:rPr lang="es-ES_tradnl" altLang="en-US" sz="2800" dirty="0" smtClean="0"/>
              <a:t>?</a:t>
            </a:r>
            <a:endParaRPr lang="en-US" altLang="en-US" sz="2800" dirty="0"/>
          </a:p>
        </p:txBody>
      </p:sp>
      <p:pic>
        <p:nvPicPr>
          <p:cNvPr id="11270" name="Picture 1030" descr="http://upload.wikimedia.org/wikipedia/commons/9/95/FirePhotograph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33220"/>
            <a:ext cx="7136789" cy="508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2051"/>
          <p:cNvSpPr txBox="1">
            <a:spLocks noChangeArrowheads="1"/>
          </p:cNvSpPr>
          <p:nvPr/>
        </p:nvSpPr>
        <p:spPr bwMode="auto">
          <a:xfrm>
            <a:off x="990600" y="381000"/>
            <a:ext cx="7924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n-US" sz="3200" dirty="0"/>
              <a:t>Yo soy </a:t>
            </a:r>
            <a:r>
              <a:rPr lang="es-ES_tradnl" altLang="en-US" sz="3600" dirty="0">
                <a:solidFill>
                  <a:srgbClr val="A50021"/>
                </a:solidFill>
              </a:rPr>
              <a:t>dentista</a:t>
            </a:r>
            <a:r>
              <a:rPr lang="es-ES_tradnl" altLang="en-US" sz="3200" dirty="0"/>
              <a:t> y me gusta arreglar</a:t>
            </a:r>
          </a:p>
          <a:p>
            <a:pPr>
              <a:spcBef>
                <a:spcPct val="50000"/>
              </a:spcBef>
            </a:pPr>
            <a:r>
              <a:rPr lang="es-ES_tradnl" altLang="en-US" sz="3200" dirty="0"/>
              <a:t>los dientes de la gente. ¿En qué </a:t>
            </a:r>
            <a:r>
              <a:rPr lang="es-ES_tradnl" altLang="en-US" sz="3200" dirty="0" smtClean="0"/>
              <a:t>trabaja</a:t>
            </a:r>
            <a:r>
              <a:rPr lang="x-none" altLang="en-US" sz="3200" dirty="0" smtClean="0"/>
              <a:t> usted</a:t>
            </a:r>
            <a:r>
              <a:rPr lang="es-ES_tradnl" altLang="en-US" sz="3200" dirty="0" smtClean="0"/>
              <a:t>?</a:t>
            </a:r>
            <a:endParaRPr lang="en-US" altLang="en-US" sz="3200" dirty="0"/>
          </a:p>
        </p:txBody>
      </p:sp>
      <p:pic>
        <p:nvPicPr>
          <p:cNvPr id="8205" name="Picture 1037" descr="http://www.gaiahealthblog.com/wordpress1/wp-content/uploads/2014/07/denti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17" y="1786846"/>
            <a:ext cx="7090483" cy="472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1028"/>
          <p:cNvSpPr txBox="1">
            <a:spLocks noChangeArrowheads="1"/>
          </p:cNvSpPr>
          <p:nvPr/>
        </p:nvSpPr>
        <p:spPr bwMode="auto">
          <a:xfrm>
            <a:off x="990600" y="304800"/>
            <a:ext cx="815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n-US" dirty="0"/>
              <a:t>Yo soy </a:t>
            </a:r>
            <a:r>
              <a:rPr lang="es-ES_tradnl" altLang="en-US" dirty="0">
                <a:solidFill>
                  <a:srgbClr val="A50021"/>
                </a:solidFill>
              </a:rPr>
              <a:t>policía </a:t>
            </a:r>
            <a:r>
              <a:rPr lang="es-ES_tradnl" altLang="en-US" dirty="0"/>
              <a:t>y me gusta mantener</a:t>
            </a:r>
          </a:p>
          <a:p>
            <a:pPr>
              <a:spcBef>
                <a:spcPct val="50000"/>
              </a:spcBef>
            </a:pPr>
            <a:r>
              <a:rPr lang="es-ES_tradnl" altLang="en-US" dirty="0"/>
              <a:t>la paz en todo el pueblo. </a:t>
            </a:r>
            <a:r>
              <a:rPr lang="es-ES_tradnl" altLang="en-US" dirty="0" err="1" smtClean="0"/>
              <a:t>Tambi</a:t>
            </a:r>
            <a:r>
              <a:rPr lang="es-ES" altLang="en-US" dirty="0" smtClean="0"/>
              <a:t>é</a:t>
            </a:r>
            <a:r>
              <a:rPr lang="es-ES_tradnl" altLang="en-US" dirty="0" smtClean="0"/>
              <a:t>n ayudo a la gente. ¿En </a:t>
            </a:r>
            <a:r>
              <a:rPr lang="es-ES_tradnl" altLang="en-US" dirty="0"/>
              <a:t>qué </a:t>
            </a:r>
            <a:r>
              <a:rPr lang="es-ES_tradnl" altLang="en-US" dirty="0" smtClean="0"/>
              <a:t>trabaja</a:t>
            </a:r>
            <a:r>
              <a:rPr lang="x-none" altLang="en-US" dirty="0" smtClean="0"/>
              <a:t> usted</a:t>
            </a:r>
            <a:r>
              <a:rPr lang="es-ES_tradnl" altLang="en-US" dirty="0" smtClean="0"/>
              <a:t>?</a:t>
            </a:r>
            <a:endParaRPr lang="en-US" altLang="en-US" dirty="0"/>
          </a:p>
        </p:txBody>
      </p:sp>
      <p:pic>
        <p:nvPicPr>
          <p:cNvPr id="2055" name="Picture 7" descr="http://www.gymprofessor.com/files/8113/8973/6058/jim-vaglica-police-sw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67" y="2362200"/>
            <a:ext cx="480403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6000"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143000" y="304800"/>
            <a:ext cx="7620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/>
              <a:t>Yo</a:t>
            </a:r>
            <a:r>
              <a:rPr lang="en-US" altLang="en-US" sz="3200" dirty="0"/>
              <a:t> soy </a:t>
            </a:r>
            <a:r>
              <a:rPr lang="en-US" altLang="en-US" sz="3600" dirty="0" err="1">
                <a:solidFill>
                  <a:srgbClr val="CC3300"/>
                </a:solidFill>
              </a:rPr>
              <a:t>carpintero</a:t>
            </a:r>
            <a:r>
              <a:rPr lang="en-US" altLang="en-US" sz="3200" dirty="0"/>
              <a:t> y me </a:t>
            </a:r>
            <a:r>
              <a:rPr lang="en-US" altLang="en-US" sz="3200" dirty="0" err="1"/>
              <a:t>gusta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construir</a:t>
            </a:r>
            <a:endParaRPr lang="en-US" altLang="en-US" sz="3200" dirty="0"/>
          </a:p>
          <a:p>
            <a:pPr>
              <a:spcBef>
                <a:spcPct val="50000"/>
              </a:spcBef>
            </a:pPr>
            <a:r>
              <a:rPr lang="en-US" altLang="en-US" sz="3200" dirty="0" err="1"/>
              <a:t>las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cosas</a:t>
            </a:r>
            <a:r>
              <a:rPr lang="en-US" altLang="en-US" sz="3200" dirty="0"/>
              <a:t> de </a:t>
            </a:r>
            <a:r>
              <a:rPr lang="en-US" altLang="en-US" sz="3200" dirty="0" err="1"/>
              <a:t>madera</a:t>
            </a:r>
            <a:r>
              <a:rPr lang="en-US" altLang="en-US" sz="3200" dirty="0"/>
              <a:t>.  </a:t>
            </a:r>
            <a:r>
              <a:rPr lang="en-US" altLang="en-US" sz="3200" dirty="0">
                <a:cs typeface="Times New Roman" charset="0"/>
              </a:rPr>
              <a:t>¿</a:t>
            </a:r>
            <a:r>
              <a:rPr lang="es-ES_tradnl" altLang="en-US" sz="3200" dirty="0">
                <a:cs typeface="Times New Roman" charset="0"/>
              </a:rPr>
              <a:t>En qué </a:t>
            </a:r>
            <a:r>
              <a:rPr lang="es-ES_tradnl" altLang="en-US" sz="3200" dirty="0" smtClean="0">
                <a:cs typeface="Times New Roman" charset="0"/>
              </a:rPr>
              <a:t>trabaja</a:t>
            </a:r>
            <a:r>
              <a:rPr lang="x-none" altLang="en-US" sz="3200" dirty="0" smtClean="0">
                <a:cs typeface="Times New Roman" charset="0"/>
              </a:rPr>
              <a:t> usted</a:t>
            </a:r>
            <a:r>
              <a:rPr lang="es-ES_tradnl" altLang="en-US" sz="3200" dirty="0" smtClean="0">
                <a:cs typeface="Times New Roman" charset="0"/>
              </a:rPr>
              <a:t>?</a:t>
            </a:r>
            <a:endParaRPr lang="en-US" altLang="en-US" sz="3200" dirty="0"/>
          </a:p>
        </p:txBody>
      </p:sp>
      <p:pic>
        <p:nvPicPr>
          <p:cNvPr id="2053" name="25 Track 25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43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://s243760778.onlinehome.us/kibidula/wp-content/uploads/2011/04/CarpentrySchool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233"/>
            <a:ext cx="6934200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6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OTEBOOK">
  <a:themeElements>
    <a:clrScheme name="NOTEBOOK 1">
      <a:dk1>
        <a:srgbClr val="000000"/>
      </a:dk1>
      <a:lt1>
        <a:srgbClr val="FEFDE3"/>
      </a:lt1>
      <a:dk2>
        <a:srgbClr val="221304"/>
      </a:dk2>
      <a:lt2>
        <a:srgbClr val="CBBD83"/>
      </a:lt2>
      <a:accent1>
        <a:srgbClr val="A1BD69"/>
      </a:accent1>
      <a:accent2>
        <a:srgbClr val="3694B6"/>
      </a:accent2>
      <a:accent3>
        <a:srgbClr val="FEFEEF"/>
      </a:accent3>
      <a:accent4>
        <a:srgbClr val="000000"/>
      </a:accent4>
      <a:accent5>
        <a:srgbClr val="CDDBB9"/>
      </a:accent5>
      <a:accent6>
        <a:srgbClr val="3086A5"/>
      </a:accent6>
      <a:hlink>
        <a:srgbClr val="660066"/>
      </a:hlink>
      <a:folHlink>
        <a:srgbClr val="666699"/>
      </a:folHlink>
    </a:clrScheme>
    <a:fontScheme name="NOTEBOO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OTEBOOK 1">
        <a:dk1>
          <a:srgbClr val="000000"/>
        </a:dk1>
        <a:lt1>
          <a:srgbClr val="FEFDE3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EFEE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2">
        <a:dk1>
          <a:srgbClr val="000000"/>
        </a:dk1>
        <a:lt1>
          <a:srgbClr val="FFFFFF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FFFF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X:\MS-Office 2000\PFiles\MSOffice\Template\PDesigns\NOTEBOOK.POT</Template>
  <TotalTime>1789</TotalTime>
  <Words>505</Words>
  <Application>Microsoft Macintosh PowerPoint</Application>
  <PresentationFormat>On-screen Show (4:3)</PresentationFormat>
  <Paragraphs>61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Times New Roman</vt:lpstr>
      <vt:lpstr>Verdana</vt:lpstr>
      <vt:lpstr>Wingdings</vt:lpstr>
      <vt:lpstr>NOTEBOOK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Language Lab</dc:creator>
  <cp:lastModifiedBy>Fortin, Catherine F.</cp:lastModifiedBy>
  <cp:revision>53</cp:revision>
  <dcterms:created xsi:type="dcterms:W3CDTF">2002-07-02T15:04:15Z</dcterms:created>
  <dcterms:modified xsi:type="dcterms:W3CDTF">2015-09-08T00:47:59Z</dcterms:modified>
</cp:coreProperties>
</file>