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4200">
        <a:latin typeface="+mj-lt"/>
        <a:ea typeface="+mj-ea"/>
        <a:cs typeface="+mj-cs"/>
        <a:sym typeface="Helvetica"/>
      </a:defRPr>
    </a:lvl1pPr>
    <a:lvl2pPr algn="ctr" defTabSz="584200">
      <a:defRPr sz="4200">
        <a:latin typeface="+mj-lt"/>
        <a:ea typeface="+mj-ea"/>
        <a:cs typeface="+mj-cs"/>
        <a:sym typeface="Helvetica"/>
      </a:defRPr>
    </a:lvl2pPr>
    <a:lvl3pPr algn="ctr" defTabSz="584200">
      <a:defRPr sz="4200">
        <a:latin typeface="+mj-lt"/>
        <a:ea typeface="+mj-ea"/>
        <a:cs typeface="+mj-cs"/>
        <a:sym typeface="Helvetica"/>
      </a:defRPr>
    </a:lvl3pPr>
    <a:lvl4pPr algn="ctr" defTabSz="584200">
      <a:defRPr sz="4200">
        <a:latin typeface="+mj-lt"/>
        <a:ea typeface="+mj-ea"/>
        <a:cs typeface="+mj-cs"/>
        <a:sym typeface="Helvetica"/>
      </a:defRPr>
    </a:lvl4pPr>
    <a:lvl5pPr algn="ctr" defTabSz="584200">
      <a:defRPr sz="4200">
        <a:latin typeface="+mj-lt"/>
        <a:ea typeface="+mj-ea"/>
        <a:cs typeface="+mj-cs"/>
        <a:sym typeface="Helvetica"/>
      </a:defRPr>
    </a:lvl5pPr>
    <a:lvl6pPr algn="ctr" defTabSz="584200">
      <a:defRPr sz="4200">
        <a:latin typeface="+mj-lt"/>
        <a:ea typeface="+mj-ea"/>
        <a:cs typeface="+mj-cs"/>
        <a:sym typeface="Helvetica"/>
      </a:defRPr>
    </a:lvl6pPr>
    <a:lvl7pPr algn="ctr" defTabSz="584200">
      <a:defRPr sz="4200">
        <a:latin typeface="+mj-lt"/>
        <a:ea typeface="+mj-ea"/>
        <a:cs typeface="+mj-cs"/>
        <a:sym typeface="Helvetica"/>
      </a:defRPr>
    </a:lvl7pPr>
    <a:lvl8pPr algn="ctr" defTabSz="584200">
      <a:defRPr sz="4200">
        <a:latin typeface="+mj-lt"/>
        <a:ea typeface="+mj-ea"/>
        <a:cs typeface="+mj-cs"/>
        <a:sym typeface="Helvetica"/>
      </a:defRPr>
    </a:lvl8pPr>
    <a:lvl9pPr algn="ctr" defTabSz="584200">
      <a:defRPr sz="42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 b="def" i="def"/>
      <a:tcStyle>
        <a:tcBdr/>
        <a:fill>
          <a:solidFill>
            <a:srgbClr val="E6EC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" name="Shape 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40861"/>
            <a:ext cx="10464800" cy="246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05536"/>
            <a:ext cx="10464800" cy="584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 defTabSz="584200">
        <a:defRPr sz="8400">
          <a:latin typeface="Gill Sans"/>
          <a:ea typeface="Gill Sans"/>
          <a:cs typeface="Gill Sans"/>
          <a:sym typeface="Gill Sans"/>
        </a:defRPr>
      </a:lvl1pPr>
      <a:lvl2pPr algn="ctr" defTabSz="584200">
        <a:defRPr sz="8400">
          <a:latin typeface="Gill Sans"/>
          <a:ea typeface="Gill Sans"/>
          <a:cs typeface="Gill Sans"/>
          <a:sym typeface="Gill Sans"/>
        </a:defRPr>
      </a:lvl2pPr>
      <a:lvl3pPr algn="ctr" defTabSz="584200">
        <a:defRPr sz="8400">
          <a:latin typeface="Gill Sans"/>
          <a:ea typeface="Gill Sans"/>
          <a:cs typeface="Gill Sans"/>
          <a:sym typeface="Gill Sans"/>
        </a:defRPr>
      </a:lvl3pPr>
      <a:lvl4pPr algn="ctr" defTabSz="584200">
        <a:defRPr sz="8400">
          <a:latin typeface="Gill Sans"/>
          <a:ea typeface="Gill Sans"/>
          <a:cs typeface="Gill Sans"/>
          <a:sym typeface="Gill Sans"/>
        </a:defRPr>
      </a:lvl4pPr>
      <a:lvl5pPr algn="ctr" defTabSz="584200">
        <a:defRPr sz="8400">
          <a:latin typeface="Gill Sans"/>
          <a:ea typeface="Gill Sans"/>
          <a:cs typeface="Gill Sans"/>
          <a:sym typeface="Gill Sans"/>
        </a:defRPr>
      </a:lvl5pPr>
      <a:lvl6pPr algn="ctr" defTabSz="584200">
        <a:defRPr sz="8400">
          <a:latin typeface="Gill Sans"/>
          <a:ea typeface="Gill Sans"/>
          <a:cs typeface="Gill Sans"/>
          <a:sym typeface="Gill Sans"/>
        </a:defRPr>
      </a:lvl6pPr>
      <a:lvl7pPr algn="ctr" defTabSz="584200">
        <a:defRPr sz="8400">
          <a:latin typeface="Gill Sans"/>
          <a:ea typeface="Gill Sans"/>
          <a:cs typeface="Gill Sans"/>
          <a:sym typeface="Gill Sans"/>
        </a:defRPr>
      </a:lvl7pPr>
      <a:lvl8pPr algn="ctr" defTabSz="584200">
        <a:defRPr sz="8400">
          <a:latin typeface="Gill Sans"/>
          <a:ea typeface="Gill Sans"/>
          <a:cs typeface="Gill Sans"/>
          <a:sym typeface="Gill Sans"/>
        </a:defRPr>
      </a:lvl8pPr>
      <a:lvl9pPr algn="ctr" defTabSz="584200">
        <a:defRPr sz="8400">
          <a:latin typeface="Gill Sans"/>
          <a:ea typeface="Gill Sans"/>
          <a:cs typeface="Gill Sans"/>
          <a:sym typeface="Gill Sans"/>
        </a:defRPr>
      </a:lvl9pPr>
    </p:titleStyle>
    <p:bodyStyle>
      <a:lvl1pPr algn="ctr" defTabSz="584200">
        <a:defRPr sz="3400">
          <a:latin typeface="Gill Sans"/>
          <a:ea typeface="Gill Sans"/>
          <a:cs typeface="Gill Sans"/>
          <a:sym typeface="Gill Sans"/>
        </a:defRPr>
      </a:lvl1pPr>
      <a:lvl2pPr algn="ctr" defTabSz="584200">
        <a:defRPr sz="3400">
          <a:latin typeface="Gill Sans"/>
          <a:ea typeface="Gill Sans"/>
          <a:cs typeface="Gill Sans"/>
          <a:sym typeface="Gill Sans"/>
        </a:defRPr>
      </a:lvl2pPr>
      <a:lvl3pPr algn="ctr" defTabSz="584200">
        <a:defRPr sz="3400">
          <a:latin typeface="Gill Sans"/>
          <a:ea typeface="Gill Sans"/>
          <a:cs typeface="Gill Sans"/>
          <a:sym typeface="Gill Sans"/>
        </a:defRPr>
      </a:lvl3pPr>
      <a:lvl4pPr algn="ctr" defTabSz="584200">
        <a:defRPr sz="3400">
          <a:latin typeface="Gill Sans"/>
          <a:ea typeface="Gill Sans"/>
          <a:cs typeface="Gill Sans"/>
          <a:sym typeface="Gill Sans"/>
        </a:defRPr>
      </a:lvl4pPr>
      <a:lvl5pPr algn="ctr" defTabSz="584200">
        <a:defRPr sz="3400">
          <a:latin typeface="Gill Sans"/>
          <a:ea typeface="Gill Sans"/>
          <a:cs typeface="Gill Sans"/>
          <a:sym typeface="Gill Sans"/>
        </a:defRPr>
      </a:lvl5pPr>
      <a:lvl6pPr algn="ctr" defTabSz="584200">
        <a:defRPr sz="3400">
          <a:latin typeface="Gill Sans"/>
          <a:ea typeface="Gill Sans"/>
          <a:cs typeface="Gill Sans"/>
          <a:sym typeface="Gill Sans"/>
        </a:defRPr>
      </a:lvl6pPr>
      <a:lvl7pPr algn="ctr" defTabSz="584200">
        <a:defRPr sz="3400">
          <a:latin typeface="Gill Sans"/>
          <a:ea typeface="Gill Sans"/>
          <a:cs typeface="Gill Sans"/>
          <a:sym typeface="Gill Sans"/>
        </a:defRPr>
      </a:lvl7pPr>
      <a:lvl8pPr algn="ctr" defTabSz="584200">
        <a:defRPr sz="3400">
          <a:latin typeface="Gill Sans"/>
          <a:ea typeface="Gill Sans"/>
          <a:cs typeface="Gill Sans"/>
          <a:sym typeface="Gill Sans"/>
        </a:defRPr>
      </a:lvl8pPr>
      <a:lvl9pPr algn="ctr" defTabSz="584200">
        <a:defRPr sz="3400">
          <a:latin typeface="Gill Sans"/>
          <a:ea typeface="Gill Sans"/>
          <a:cs typeface="Gill Sans"/>
          <a:sym typeface="Gill Sans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6.png"/><Relationship Id="rId4" Type="http://schemas.openxmlformats.org/officeDocument/2006/relationships/image" Target="../media/image20.jpeg"/><Relationship Id="rId5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Relationship Id="rId4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5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B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888998" y="1219200"/>
            <a:ext cx="10464804" cy="1625600"/>
          </a:xfrm>
          <a:prstGeom prst="rect">
            <a:avLst/>
          </a:prstGeom>
          <a:solidFill>
            <a:srgbClr val="009051">
              <a:alpha val="82998"/>
            </a:srgbClr>
          </a:solidFill>
        </p:spPr>
        <p:txBody>
          <a:bodyPr>
            <a:normAutofit fontScale="100000" lnSpcReduction="0"/>
          </a:bodyPr>
          <a:lstStyle>
            <a:lvl1pPr>
              <a:defRPr sz="9600">
                <a:latin typeface="TTGCheerios"/>
                <a:ea typeface="TTGCheerios"/>
                <a:cs typeface="TTGCheerios"/>
                <a:sym typeface="TTGCheerios"/>
              </a:defRPr>
            </a:lvl1pPr>
          </a:lstStyle>
          <a:p>
            <a:pPr lvl="0">
              <a:defRPr sz="1800"/>
            </a:pPr>
            <a:r>
              <a:rPr sz="9600"/>
              <a:t> Sra Fortín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69998" y="8039100"/>
            <a:ext cx="9994904" cy="76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49148">
              <a:defRPr sz="4900">
                <a:latin typeface="TTGCheerios"/>
                <a:ea typeface="TTGCheerios"/>
                <a:cs typeface="TTGCheerios"/>
                <a:sym typeface="TTGCheerios"/>
              </a:defRPr>
            </a:lvl1pPr>
          </a:lstStyle>
          <a:p>
            <a:pPr lvl="0">
              <a:defRPr sz="1800"/>
            </a:pPr>
            <a:r>
              <a:rPr sz="4900"/>
              <a:t>Tu profesora de español.</a:t>
            </a:r>
          </a:p>
        </p:txBody>
      </p:sp>
      <p:pic>
        <p:nvPicPr>
          <p:cNvPr id="15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8847" y="2902593"/>
            <a:ext cx="4692006" cy="469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creen Shot 2015-08-21 at 8.54.5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25" y="5105923"/>
            <a:ext cx="3050504" cy="2676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C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4938" y="932957"/>
            <a:ext cx="6674862" cy="5006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1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4803" y="953364"/>
            <a:ext cx="3957900" cy="671008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5776676" y="6591300"/>
            <a:ext cx="678544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Mi hija Betsy tiene 22 años. 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1298971" y="7980095"/>
            <a:ext cx="9839971" cy="98723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17195" indent="-417195" algn="l" defTabSz="426466">
              <a:spcBef>
                <a:spcPts val="1700"/>
              </a:spcBef>
              <a:defRPr sz="1800"/>
            </a:pPr>
            <a:endParaRPr sz="1314"/>
          </a:p>
          <a:p>
            <a:pPr lvl="0" marL="417195" indent="-417195" defTabSz="426466">
              <a:spcBef>
                <a:spcPts val="1700"/>
              </a:spcBef>
              <a:defRPr sz="1800"/>
            </a:pPr>
            <a:r>
              <a:rPr i="1" sz="4015">
                <a:latin typeface="Baskerville"/>
                <a:ea typeface="Baskerville"/>
                <a:cs typeface="Baskerville"/>
                <a:sym typeface="Baskerville"/>
              </a:rPr>
              <a:t>¿Cuantas personas tienes en tu familia?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1B2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Yo tengo 2 mascotas- 2 perros.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254000" y="5702300"/>
            <a:ext cx="6146800" cy="1384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71500" indent="-571500" algn="l">
              <a:spcBef>
                <a:spcPts val="2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Phoebe es negra y mediana. Ella tiene 5 años.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893763" y="2379663"/>
            <a:ext cx="4600577" cy="3470277"/>
            <a:chOff x="0" y="0"/>
            <a:chExt cx="4600576" cy="3470276"/>
          </a:xfrm>
        </p:grpSpPr>
        <p:pic>
          <p:nvPicPr>
            <p:cNvPr id="72" name="image19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6" y="63526"/>
              <a:ext cx="4473565" cy="3343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600577" cy="3470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" name="Group 77"/>
          <p:cNvGrpSpPr/>
          <p:nvPr/>
        </p:nvGrpSpPr>
        <p:grpSpPr>
          <a:xfrm>
            <a:off x="6407150" y="2624137"/>
            <a:ext cx="5168900" cy="3897314"/>
            <a:chOff x="0" y="0"/>
            <a:chExt cx="5168900" cy="3897313"/>
          </a:xfrm>
        </p:grpSpPr>
        <p:pic>
          <p:nvPicPr>
            <p:cNvPr id="75" name="image20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851" y="69859"/>
              <a:ext cx="5029198" cy="3757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image6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168900" cy="3897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" name="Shape 78"/>
          <p:cNvSpPr/>
          <p:nvPr/>
        </p:nvSpPr>
        <p:spPr>
          <a:xfrm>
            <a:off x="5308600" y="6927850"/>
            <a:ext cx="77851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Cookie es blanco y marrón.  Ella es pequeña. Ella tiene 15 años.</a:t>
            </a:r>
          </a:p>
        </p:txBody>
      </p:sp>
      <p:sp>
        <p:nvSpPr>
          <p:cNvPr id="79" name="Shape 79"/>
          <p:cNvSpPr/>
          <p:nvPr/>
        </p:nvSpPr>
        <p:spPr>
          <a:xfrm>
            <a:off x="3560278" y="7854949"/>
            <a:ext cx="342044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i="0" sz="1800"/>
            </a:pPr>
            <a:r>
              <a:rPr i="1" sz="4200"/>
              <a:t>¿Tienes mascotas?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AB7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1181098" y="4000500"/>
            <a:ext cx="10464804" cy="3860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3600"/>
              <a:t>Me gusta correr. </a:t>
            </a:r>
            <a:endParaRPr sz="3600"/>
          </a:p>
          <a:p>
            <a:pPr lvl="0" algn="l">
              <a:lnSpc>
                <a:spcPct val="120000"/>
              </a:lnSpc>
              <a:defRPr sz="1800"/>
            </a:pPr>
            <a:r>
              <a:rPr sz="3600"/>
              <a:t>Me gusta bailar.</a:t>
            </a:r>
            <a:endParaRPr sz="3600"/>
          </a:p>
          <a:p>
            <a:pPr lvl="0" algn="l">
              <a:lnSpc>
                <a:spcPct val="120000"/>
              </a:lnSpc>
              <a:defRPr sz="1800"/>
            </a:pPr>
            <a:r>
              <a:rPr sz="3600"/>
              <a:t>Me gusta comer chocolate y chile.</a:t>
            </a:r>
            <a:endParaRPr sz="3600"/>
          </a:p>
          <a:p>
            <a:pPr lvl="0" algn="l">
              <a:lnSpc>
                <a:spcPct val="120000"/>
              </a:lnSpc>
              <a:defRPr sz="1800"/>
            </a:pPr>
            <a:r>
              <a:rPr sz="3600"/>
              <a:t>Me gusta beber el cafe de Starbucks.</a:t>
            </a:r>
            <a:endParaRPr sz="4800"/>
          </a:p>
          <a:p>
            <a:pPr lvl="0">
              <a:defRPr sz="1800"/>
            </a:pPr>
            <a:endParaRPr i="1" sz="3600"/>
          </a:p>
          <a:p>
            <a:pPr lvl="0">
              <a:defRPr sz="1800"/>
            </a:pPr>
            <a:r>
              <a:rPr i="1" sz="3600"/>
              <a:t>¿Qué te gusta hacer?</a:t>
            </a:r>
          </a:p>
        </p:txBody>
      </p:sp>
      <p:pic>
        <p:nvPicPr>
          <p:cNvPr id="82" name="image2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0025" y="336550"/>
            <a:ext cx="1831975" cy="32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2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7911" y="647700"/>
            <a:ext cx="4933952" cy="295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2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3961" y="6350595"/>
            <a:ext cx="2042518" cy="2042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73791" y="1315679"/>
            <a:ext cx="2291122" cy="229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2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97911" y="4017629"/>
            <a:ext cx="2291122" cy="1718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0A6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31800" y="342462"/>
            <a:ext cx="10464800" cy="24646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También me gusta esquiar y dar caminatas. </a:t>
            </a:r>
          </a:p>
        </p:txBody>
      </p:sp>
      <p:pic>
        <p:nvPicPr>
          <p:cNvPr id="89" name="image2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764" y="2395145"/>
            <a:ext cx="4444056" cy="592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2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2314" y="2791475"/>
            <a:ext cx="5560866" cy="417065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7798221" y="7499349"/>
            <a:ext cx="365105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stoy en Tucson, Arizona</a:t>
            </a:r>
          </a:p>
        </p:txBody>
      </p:sp>
      <p:sp>
        <p:nvSpPr>
          <p:cNvPr id="92" name="Shape 92"/>
          <p:cNvSpPr/>
          <p:nvPr/>
        </p:nvSpPr>
        <p:spPr>
          <a:xfrm>
            <a:off x="817561" y="8680450"/>
            <a:ext cx="474926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400"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sz="2900">
                <a:latin typeface="Gill Sans"/>
                <a:ea typeface="Gill Sans"/>
                <a:cs typeface="Gill Sans"/>
                <a:sym typeface="Gill Sans"/>
              </a:rPr>
              <a:t>stoy en Snowmass, Colorado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C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640084" y="520262"/>
            <a:ext cx="11267233" cy="649583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i="1" sz="3400"/>
              <a:t>Fuera de la escuela . . . </a:t>
            </a:r>
            <a:endParaRPr i="1" sz="3400"/>
          </a:p>
          <a:p>
            <a:pPr lvl="0" algn="l">
              <a:lnSpc>
                <a:spcPct val="120000"/>
              </a:lnSpc>
              <a:defRPr sz="1800"/>
            </a:pPr>
            <a:endParaRPr i="1" sz="3400"/>
          </a:p>
          <a:p>
            <a:pPr lvl="0" algn="l">
              <a:lnSpc>
                <a:spcPct val="150000"/>
              </a:lnSpc>
              <a:defRPr sz="1800"/>
            </a:pPr>
            <a:r>
              <a:rPr sz="2900"/>
              <a:t>Juego al tenis en un equipo.</a:t>
            </a:r>
            <a:endParaRPr sz="2900"/>
          </a:p>
          <a:p>
            <a:pPr lvl="0" algn="l">
              <a:lnSpc>
                <a:spcPct val="150000"/>
              </a:lnSpc>
              <a:defRPr sz="1800"/>
            </a:pPr>
            <a:r>
              <a:rPr sz="2900"/>
              <a:t>Yo leo muchos libros y revistas y </a:t>
            </a:r>
            <a:endParaRPr sz="2900"/>
          </a:p>
          <a:p>
            <a:pPr lvl="0" algn="l">
              <a:lnSpc>
                <a:spcPct val="150000"/>
              </a:lnSpc>
              <a:defRPr sz="1800"/>
            </a:pPr>
            <a:endParaRPr sz="2900"/>
          </a:p>
          <a:p>
            <a:pPr lvl="0" algn="l">
              <a:lnSpc>
                <a:spcPct val="150000"/>
              </a:lnSpc>
              <a:defRPr sz="1800"/>
            </a:pPr>
            <a:endParaRPr sz="2900"/>
          </a:p>
          <a:p>
            <a:pPr lvl="0" algn="l">
              <a:lnSpc>
                <a:spcPct val="150000"/>
              </a:lnSpc>
              <a:defRPr sz="1800"/>
            </a:pPr>
            <a:endParaRPr sz="2900"/>
          </a:p>
          <a:p>
            <a:pPr lvl="0" algn="l">
              <a:lnSpc>
                <a:spcPct val="150000"/>
              </a:lnSpc>
              <a:defRPr sz="1800"/>
            </a:pPr>
            <a:r>
              <a:rPr sz="2900"/>
              <a:t>me gusta escuchar la música alternativa en Spotify. </a:t>
            </a:r>
            <a:endParaRPr sz="2900"/>
          </a:p>
          <a:p>
            <a:pPr lvl="0" algn="l">
              <a:lnSpc>
                <a:spcPct val="150000"/>
              </a:lnSpc>
              <a:defRPr sz="1800"/>
            </a:pPr>
            <a:endParaRPr sz="2900"/>
          </a:p>
          <a:p>
            <a:pPr lvl="0" algn="l">
              <a:lnSpc>
                <a:spcPct val="150000"/>
              </a:lnSpc>
              <a:defRPr sz="1800"/>
            </a:pPr>
            <a:r>
              <a:rPr sz="2900"/>
              <a:t>Saco fotos de mis viajes y también escribo artículos sobre mis viajes. </a:t>
            </a:r>
          </a:p>
        </p:txBody>
      </p:sp>
      <p:sp>
        <p:nvSpPr>
          <p:cNvPr id="95" name="Shape 95"/>
          <p:cNvSpPr/>
          <p:nvPr/>
        </p:nvSpPr>
        <p:spPr>
          <a:xfrm>
            <a:off x="1897948" y="8401050"/>
            <a:ext cx="9208904" cy="368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96" name="Screen Shot 2015-08-23 at 7.50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350" y="803820"/>
            <a:ext cx="3052558" cy="2152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creen Shot 2015-08-23 at 7.51.08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5733" y="2326035"/>
            <a:ext cx="3339551" cy="238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reen Shot 2015-08-23 at 7.51.35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6081" y="4776810"/>
            <a:ext cx="1520622" cy="1774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creen Shot 2015-08-23 at 7.52.04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5446" y="6969098"/>
            <a:ext cx="2126648" cy="137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A6E2AB"/>
            </a:gs>
            <a:gs pos="35000">
              <a:srgbClr val="C1E9C5"/>
            </a:gs>
            <a:gs pos="100000">
              <a:srgbClr val="E7F7E8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idx="1"/>
          </p:nvPr>
        </p:nvSpPr>
        <p:spPr>
          <a:xfrm>
            <a:off x="1270000" y="2057836"/>
            <a:ext cx="10171857" cy="4681558"/>
          </a:xfrm>
          <a:prstGeom prst="rect">
            <a:avLst/>
          </a:prstGeom>
        </p:spPr>
        <p:txBody>
          <a:bodyPr/>
          <a:lstStyle>
            <a:lvl1pPr>
              <a:defRPr sz="7400">
                <a:latin typeface="Phosphate"/>
                <a:ea typeface="Phosphate"/>
                <a:cs typeface="Phosphate"/>
                <a:sym typeface="Phosphate"/>
              </a:defRPr>
            </a:lvl1pPr>
          </a:lstStyle>
          <a:p>
            <a:pPr lvl="0">
              <a:defRPr sz="1800"/>
            </a:pPr>
            <a:r>
              <a:rPr sz="7400"/>
              <a:t>¿Qué haces tú fuera de la escuela?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0A6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3529" y="541039"/>
            <a:ext cx="5017743" cy="669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615339" y="7994650"/>
            <a:ext cx="577412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Estoy en Chiapas, México.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1B2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812798" y="228600"/>
            <a:ext cx="10464804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300">
                <a:latin typeface="TTGCheerios"/>
                <a:ea typeface="TTGCheerios"/>
                <a:cs typeface="TTGCheerios"/>
                <a:sym typeface="TTGCheerios"/>
              </a:defRPr>
            </a:lvl1pPr>
          </a:lstStyle>
          <a:p>
            <a:pPr lvl="0">
              <a:defRPr sz="1800"/>
            </a:pPr>
            <a:r>
              <a:rPr sz="5300"/>
              <a:t>Me  llamo Catherine Fortín.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2159000" y="2222500"/>
            <a:ext cx="5130800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34340" indent="-434340" algn="l" defTabSz="443991">
              <a:spcBef>
                <a:spcPts val="1800"/>
              </a:spcBef>
              <a:defRPr sz="1800"/>
            </a:pPr>
            <a:endParaRPr sz="1300"/>
          </a:p>
          <a:p>
            <a:pPr lvl="0" marL="434340" indent="-434340" algn="l" defTabSz="443991">
              <a:spcBef>
                <a:spcPts val="1800"/>
              </a:spcBef>
              <a:defRPr sz="1800"/>
            </a:pPr>
            <a:r>
              <a:rPr sz="4000">
                <a:latin typeface="TTGCheerios"/>
                <a:ea typeface="TTGCheerios"/>
                <a:cs typeface="TTGCheerios"/>
                <a:sym typeface="TTGCheerios"/>
              </a:rPr>
              <a:t>¿Cómo te llamas?</a:t>
            </a:r>
            <a:endParaRPr sz="3600">
              <a:latin typeface="TTGCheerios"/>
              <a:ea typeface="TTGCheerios"/>
              <a:cs typeface="TTGCheerios"/>
              <a:sym typeface="TTGCheerios"/>
            </a:endParaRPr>
          </a:p>
          <a:p>
            <a:pPr lvl="0" marL="434340" indent="-434340" algn="l" defTabSz="443991">
              <a:spcBef>
                <a:spcPts val="1800"/>
              </a:spcBef>
              <a:defRPr sz="1800"/>
            </a:pPr>
            <a:r>
              <a:rPr i="1" sz="2600">
                <a:latin typeface="Baskerville"/>
                <a:ea typeface="Baskerville"/>
                <a:cs typeface="Baskerville"/>
                <a:sym typeface="Baskerville"/>
              </a:rPr>
              <a:t>Me llamo Caterina Fortin.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501472" y="2222500"/>
            <a:ext cx="4165602" cy="3759200"/>
            <a:chOff x="0" y="0"/>
            <a:chExt cx="4165601" cy="3759200"/>
          </a:xfrm>
        </p:grpSpPr>
        <p:pic>
          <p:nvPicPr>
            <p:cNvPr id="23" name="image3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4064002" cy="365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65602" cy="375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/>
          <p:nvPr/>
        </p:nvSpPr>
        <p:spPr>
          <a:xfrm>
            <a:off x="6783386" y="6267448"/>
            <a:ext cx="52578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r>
              <a:t>Estoy en Monte Albán, México.</a:t>
            </a:r>
          </a:p>
        </p:txBody>
      </p:sp>
      <p:pic>
        <p:nvPicPr>
          <p:cNvPr id="27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0222" y="4671629"/>
            <a:ext cx="2669957" cy="3559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7726" y="5143500"/>
            <a:ext cx="3251203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1452177" y="8547100"/>
            <a:ext cx="583324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Estoy en Palenque, México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09C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body" idx="1"/>
          </p:nvPr>
        </p:nvSpPr>
        <p:spPr>
          <a:xfrm>
            <a:off x="1143000" y="914400"/>
            <a:ext cx="5486400" cy="3441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71500" indent="-571500" algn="l">
              <a:spcBef>
                <a:spcPts val="2400"/>
              </a:spcBef>
              <a:defRPr sz="1800"/>
            </a:pPr>
            <a:endParaRPr i="1" sz="2400">
              <a:latin typeface="Baskerville"/>
              <a:ea typeface="Baskerville"/>
              <a:cs typeface="Baskerville"/>
              <a:sym typeface="Baskerville"/>
            </a:endParaRPr>
          </a:p>
          <a:p>
            <a:pPr lvl="0" marL="571500" indent="-571500" algn="l">
              <a:spcBef>
                <a:spcPts val="2400"/>
              </a:spcBef>
              <a:defRPr sz="1800"/>
            </a:pPr>
            <a:r>
              <a:rPr sz="4800"/>
              <a:t>Yo soy de El Paso, Texas.</a:t>
            </a:r>
            <a:endParaRPr sz="4800"/>
          </a:p>
          <a:p>
            <a:pPr lvl="0" marL="571500" indent="-571500" algn="l">
              <a:spcBef>
                <a:spcPts val="2400"/>
              </a:spcBef>
              <a:defRPr sz="1800"/>
            </a:pPr>
            <a:r>
              <a:rPr i="1" sz="3600">
                <a:latin typeface="Baskerville"/>
                <a:ea typeface="Baskerville"/>
                <a:cs typeface="Baskerville"/>
                <a:sym typeface="Baskerville"/>
              </a:rPr>
              <a:t>¿De dónde eres tú?</a:t>
            </a:r>
          </a:p>
        </p:txBody>
      </p:sp>
      <p:pic>
        <p:nvPicPr>
          <p:cNvPr id="32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600" y="762000"/>
            <a:ext cx="5154613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4794250"/>
            <a:ext cx="50800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6596856" y="5721350"/>
            <a:ext cx="5575302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El Paso está al lado de Juárez, México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C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1827" y="108272"/>
            <a:ext cx="9765657" cy="9765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0A6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El Paso está en las fronteras de Texas, México, y New Mexico.</a:t>
            </a:r>
          </a:p>
        </p:txBody>
      </p:sp>
      <p:pic>
        <p:nvPicPr>
          <p:cNvPr id="39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186" y="2435225"/>
            <a:ext cx="9156581" cy="6624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C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2336800" y="152399"/>
            <a:ext cx="7454900" cy="22497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43305">
              <a:defRPr sz="1800"/>
            </a:pPr>
            <a:endParaRPr i="1" sz="2200">
              <a:latin typeface="Baskerville"/>
              <a:ea typeface="Baskerville"/>
              <a:cs typeface="Baskerville"/>
              <a:sym typeface="Baskerville"/>
            </a:endParaRPr>
          </a:p>
          <a:p>
            <a:pPr lvl="0" defTabSz="543305">
              <a:defRPr sz="1800"/>
            </a:pPr>
            <a:r>
              <a:rPr sz="3300"/>
              <a:t>Yo soy alta y rubia.  Yo soy profesora</a:t>
            </a:r>
            <a:r>
              <a:rPr sz="4400"/>
              <a:t>.</a:t>
            </a:r>
            <a:endParaRPr sz="4400"/>
          </a:p>
          <a:p>
            <a:pPr lvl="0" defTabSz="543305">
              <a:defRPr sz="1800"/>
            </a:pPr>
            <a:endParaRPr sz="4400"/>
          </a:p>
          <a:p>
            <a:pPr lvl="0" defTabSz="543305">
              <a:defRPr sz="1800"/>
            </a:pPr>
            <a:r>
              <a:rPr i="1" sz="3700">
                <a:latin typeface="Baskerville"/>
                <a:ea typeface="Baskerville"/>
                <a:cs typeface="Baskerville"/>
                <a:sym typeface="Baskerville"/>
              </a:rPr>
              <a:t>¿Cómo eres tú?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533982" y="1608928"/>
            <a:ext cx="4938855" cy="5615715"/>
            <a:chOff x="0" y="0"/>
            <a:chExt cx="4938853" cy="5615714"/>
          </a:xfrm>
        </p:grpSpPr>
        <p:pic>
          <p:nvPicPr>
            <p:cNvPr id="42" name="image10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504" y="59523"/>
              <a:ext cx="4819846" cy="54966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8855" cy="561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" name="image1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5143" y="2601000"/>
            <a:ext cx="4847695" cy="64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C4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3771900" y="419100"/>
            <a:ext cx="6019800" cy="1206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Yo tengo 50 años.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283867" y="8229600"/>
            <a:ext cx="4995866" cy="14065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71500" indent="-571500" algn="l">
              <a:spcBef>
                <a:spcPts val="24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¿Cuántos años tienes tú?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623105" y="1613886"/>
            <a:ext cx="9783072" cy="6525829"/>
            <a:chOff x="0" y="0"/>
            <a:chExt cx="9783071" cy="6525828"/>
          </a:xfrm>
        </p:grpSpPr>
        <p:pic>
          <p:nvPicPr>
            <p:cNvPr id="49" name="image12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058" y="102053"/>
              <a:ext cx="9578956" cy="6321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83072" cy="6525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0A6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Yo tengo una familia de 5 personas.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457200" y="8550470"/>
            <a:ext cx="5245100" cy="98723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71500" indent="-571500" algn="l">
              <a:spcBef>
                <a:spcPts val="2400"/>
              </a:spcBef>
              <a:defRPr sz="1800"/>
            </a:pPr>
          </a:p>
          <a:p>
            <a:pPr lvl="0" marL="571500" indent="-571500" algn="l">
              <a:spcBef>
                <a:spcPts val="2400"/>
              </a:spcBef>
              <a:defRPr sz="1800"/>
            </a:pPr>
            <a:r>
              <a:rPr i="1" sz="2400">
                <a:latin typeface="Baskerville"/>
                <a:ea typeface="Baskerville"/>
                <a:cs typeface="Baskerville"/>
                <a:sym typeface="Baskerville"/>
              </a:rPr>
              <a:t>¿Cuantas personas tienes en tu familia?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179513" y="1507485"/>
            <a:ext cx="2667002" cy="4630430"/>
            <a:chOff x="0" y="0"/>
            <a:chExt cx="2667001" cy="4630428"/>
          </a:xfrm>
        </p:grpSpPr>
        <p:pic>
          <p:nvPicPr>
            <p:cNvPr id="55" name="image13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362" y="69316"/>
              <a:ext cx="2528277" cy="4491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image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667002" cy="4630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" name="Shape 58"/>
          <p:cNvSpPr/>
          <p:nvPr/>
        </p:nvSpPr>
        <p:spPr>
          <a:xfrm>
            <a:off x="901700" y="6254750"/>
            <a:ext cx="2667000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Mi esposo se llama Tom.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Él tiene 51 años.</a:t>
            </a:r>
          </a:p>
        </p:txBody>
      </p:sp>
      <p:sp>
        <p:nvSpPr>
          <p:cNvPr id="59" name="Shape 59"/>
          <p:cNvSpPr/>
          <p:nvPr/>
        </p:nvSpPr>
        <p:spPr>
          <a:xfrm>
            <a:off x="6352175" y="7659785"/>
            <a:ext cx="245110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Andrew tiene 24 años.</a:t>
            </a:r>
          </a:p>
        </p:txBody>
      </p:sp>
      <p:sp>
        <p:nvSpPr>
          <p:cNvPr id="60" name="Shape 60"/>
          <p:cNvSpPr/>
          <p:nvPr/>
        </p:nvSpPr>
        <p:spPr>
          <a:xfrm>
            <a:off x="8878886" y="7042149"/>
            <a:ext cx="214312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600">
                <a:latin typeface="Gill Sans"/>
                <a:ea typeface="Gill Sans"/>
                <a:cs typeface="Gill Sans"/>
                <a:sym typeface="Gill Sans"/>
              </a:rPr>
              <a:t>Matt tiene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2600">
                <a:latin typeface="Gill Sans"/>
                <a:ea typeface="Gill Sans"/>
                <a:cs typeface="Gill Sans"/>
                <a:sym typeface="Gill Sans"/>
              </a:rPr>
              <a:t>16 años.</a:t>
            </a:r>
          </a:p>
        </p:txBody>
      </p:sp>
      <p:pic>
        <p:nvPicPr>
          <p:cNvPr id="61" name="image1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0891" y="5037234"/>
            <a:ext cx="3348309" cy="2511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0893" y="2414684"/>
            <a:ext cx="3348307" cy="2511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16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05464" y="2428477"/>
            <a:ext cx="3181352" cy="424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